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0"/>
  </p:notesMasterIdLst>
  <p:handoutMasterIdLst>
    <p:handoutMasterId r:id="rId121"/>
  </p:handoutMasterIdLst>
  <p:sldIdLst>
    <p:sldId id="8033" r:id="rId3"/>
    <p:sldId id="7995" r:id="rId4"/>
    <p:sldId id="7671" r:id="rId5"/>
    <p:sldId id="7681" r:id="rId6"/>
    <p:sldId id="983" r:id="rId7"/>
    <p:sldId id="1026" r:id="rId8"/>
    <p:sldId id="7677" r:id="rId9"/>
    <p:sldId id="7784" r:id="rId10"/>
    <p:sldId id="7774" r:id="rId11"/>
    <p:sldId id="692" r:id="rId12"/>
    <p:sldId id="1021" r:id="rId13"/>
    <p:sldId id="583" r:id="rId14"/>
    <p:sldId id="7691" r:id="rId15"/>
    <p:sldId id="7895" r:id="rId16"/>
    <p:sldId id="7896" r:id="rId17"/>
    <p:sldId id="1028" r:id="rId18"/>
    <p:sldId id="8064" r:id="rId19"/>
    <p:sldId id="1024" r:id="rId20"/>
    <p:sldId id="7698" r:id="rId21"/>
    <p:sldId id="721" r:id="rId22"/>
    <p:sldId id="8037" r:id="rId23"/>
    <p:sldId id="7884" r:id="rId24"/>
    <p:sldId id="7886" r:id="rId25"/>
    <p:sldId id="8038" r:id="rId26"/>
    <p:sldId id="8065" r:id="rId27"/>
    <p:sldId id="8011" r:id="rId28"/>
    <p:sldId id="8066" r:id="rId29"/>
    <p:sldId id="8054" r:id="rId30"/>
    <p:sldId id="8055" r:id="rId31"/>
    <p:sldId id="8056" r:id="rId32"/>
    <p:sldId id="8057" r:id="rId33"/>
    <p:sldId id="8058" r:id="rId34"/>
    <p:sldId id="8059" r:id="rId35"/>
    <p:sldId id="8060" r:id="rId36"/>
    <p:sldId id="8061" r:id="rId37"/>
    <p:sldId id="8062" r:id="rId38"/>
    <p:sldId id="8063" r:id="rId39"/>
    <p:sldId id="8052" r:id="rId40"/>
    <p:sldId id="8044" r:id="rId41"/>
    <p:sldId id="8051" r:id="rId42"/>
    <p:sldId id="8053" r:id="rId43"/>
    <p:sldId id="8046" r:id="rId44"/>
    <p:sldId id="8047" r:id="rId45"/>
    <p:sldId id="8048" r:id="rId46"/>
    <p:sldId id="8049" r:id="rId47"/>
    <p:sldId id="8045" r:id="rId48"/>
    <p:sldId id="8068" r:id="rId49"/>
    <p:sldId id="8067" r:id="rId50"/>
    <p:sldId id="7664" r:id="rId51"/>
    <p:sldId id="7665" r:id="rId52"/>
    <p:sldId id="7835" r:id="rId53"/>
    <p:sldId id="8073" r:id="rId54"/>
    <p:sldId id="8070" r:id="rId55"/>
    <p:sldId id="7836" r:id="rId56"/>
    <p:sldId id="7837" r:id="rId57"/>
    <p:sldId id="7879" r:id="rId58"/>
    <p:sldId id="7703" r:id="rId59"/>
    <p:sldId id="7881" r:id="rId60"/>
    <p:sldId id="7883" r:id="rId61"/>
    <p:sldId id="7880" r:id="rId62"/>
    <p:sldId id="7702" r:id="rId63"/>
    <p:sldId id="7710" r:id="rId64"/>
    <p:sldId id="7894" r:id="rId65"/>
    <p:sldId id="8034" r:id="rId66"/>
    <p:sldId id="7781" r:id="rId67"/>
    <p:sldId id="8069" r:id="rId68"/>
    <p:sldId id="8035" r:id="rId69"/>
    <p:sldId id="8040" r:id="rId70"/>
    <p:sldId id="727" r:id="rId71"/>
    <p:sldId id="7950" r:id="rId72"/>
    <p:sldId id="8004" r:id="rId73"/>
    <p:sldId id="8006" r:id="rId74"/>
    <p:sldId id="7956" r:id="rId75"/>
    <p:sldId id="8042" r:id="rId76"/>
    <p:sldId id="1102" r:id="rId77"/>
    <p:sldId id="1103" r:id="rId78"/>
    <p:sldId id="8043" r:id="rId79"/>
    <p:sldId id="988" r:id="rId80"/>
    <p:sldId id="7968" r:id="rId81"/>
    <p:sldId id="7683" r:id="rId82"/>
    <p:sldId id="8019" r:id="rId83"/>
    <p:sldId id="8017" r:id="rId84"/>
    <p:sldId id="8018" r:id="rId85"/>
    <p:sldId id="8020" r:id="rId86"/>
    <p:sldId id="7962" r:id="rId87"/>
    <p:sldId id="7833" r:id="rId88"/>
    <p:sldId id="8021" r:id="rId89"/>
    <p:sldId id="7953" r:id="rId90"/>
    <p:sldId id="8022" r:id="rId91"/>
    <p:sldId id="7954" r:id="rId92"/>
    <p:sldId id="8023" r:id="rId93"/>
    <p:sldId id="8024" r:id="rId94"/>
    <p:sldId id="8027" r:id="rId95"/>
    <p:sldId id="8028" r:id="rId96"/>
    <p:sldId id="8029" r:id="rId97"/>
    <p:sldId id="7890" r:id="rId98"/>
    <p:sldId id="7891" r:id="rId99"/>
    <p:sldId id="8030" r:id="rId100"/>
    <p:sldId id="7794" r:id="rId101"/>
    <p:sldId id="7795" r:id="rId102"/>
    <p:sldId id="7729" r:id="rId103"/>
    <p:sldId id="7842" r:id="rId104"/>
    <p:sldId id="1253" r:id="rId105"/>
    <p:sldId id="7771" r:id="rId106"/>
    <p:sldId id="7699" r:id="rId107"/>
    <p:sldId id="7657" r:id="rId108"/>
    <p:sldId id="7789" r:id="rId109"/>
    <p:sldId id="7930" r:id="rId110"/>
    <p:sldId id="7931" r:id="rId111"/>
    <p:sldId id="8031" r:id="rId112"/>
    <p:sldId id="7998" r:id="rId113"/>
    <p:sldId id="7957" r:id="rId114"/>
    <p:sldId id="8032" r:id="rId115"/>
    <p:sldId id="7927" r:id="rId116"/>
    <p:sldId id="7960" r:id="rId117"/>
    <p:sldId id="8003" r:id="rId118"/>
    <p:sldId id="7992" r:id="rId1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el  Minesh Hamenbhai" initials="PH" lastIdx="2" clrIdx="0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FFFA"/>
    <a:srgbClr val="C55A11"/>
    <a:srgbClr val="BFBFBF"/>
    <a:srgbClr val="E8FAFA"/>
    <a:srgbClr val="19CBCF"/>
    <a:srgbClr val="21F3F7"/>
    <a:srgbClr val="DCE6F2"/>
    <a:srgbClr val="C00000"/>
    <a:srgbClr val="CF7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8"/>
    <p:restoredTop sz="77143"/>
  </p:normalViewPr>
  <p:slideViewPr>
    <p:cSldViewPr snapToGrid="0">
      <p:cViewPr varScale="1">
        <p:scale>
          <a:sx n="93" d="100"/>
          <a:sy n="93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ray/workspace/svard/presentation/plotted_mitig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41513380226432"/>
          <c:y val="0.10773477041388814"/>
          <c:w val="0.79131450995388553"/>
          <c:h val="0.6558213407387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381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9-6442-8728-6CDBF45E02C2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9-6442-8728-6CDBF45E02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9-6442-8728-6CDBF45E02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139.19999999999999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C9-6442-8728-6CDBF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54165519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993128568227"/>
          <c:y val="8.1536330782635516E-2"/>
          <c:w val="0.8319832754134413"/>
          <c:h val="0.682396369632809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11-2B42-B67F-65F97FCBF353}"/>
              </c:ext>
            </c:extLst>
          </c:dPt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1-2B42-B67F-65F97FCBF3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The Min. ACT Count to Observe Bit Flips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1-2B42-B67F-65F97FCBF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754165519"/>
        <c:axId val="1509368063"/>
      </c:barChart>
      <c:catAx>
        <c:axId val="17541655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09368063"/>
        <c:crosses val="autoZero"/>
        <c:auto val="1"/>
        <c:lblAlgn val="ctr"/>
        <c:lblOffset val="100"/>
        <c:noMultiLvlLbl val="0"/>
      </c:catAx>
      <c:valAx>
        <c:axId val="1509368063"/>
        <c:scaling>
          <c:orientation val="minMax"/>
          <c:max val="10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K;\-0\K" sourceLinked="0"/>
        <c:majorTickMark val="out"/>
        <c:minorTickMark val="none"/>
        <c:tickLblPos val="nextTo"/>
        <c:crossAx val="17541655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3489517514015"/>
          <c:y val="5.8449174116393346E-2"/>
          <c:w val="0.82023135996889274"/>
          <c:h val="0.73864069622876083"/>
        </c:manualLayout>
      </c:layout>
      <c:lineChart>
        <c:grouping val="standard"/>
        <c:varyColors val="0"/>
        <c:ser>
          <c:idx val="1"/>
          <c:order val="0"/>
          <c:tx>
            <c:strRef>
              <c:f>para!$B$14</c:f>
              <c:strCache>
                <c:ptCount val="1"/>
                <c:pt idx="0">
                  <c:v>No-Svärd</c:v>
                </c:pt>
              </c:strCache>
            </c:strRef>
          </c:tx>
          <c:spPr>
            <a:ln w="38100" cap="rnd">
              <a:solidFill>
                <a:srgbClr val="6A00A8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6A00A8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para!$B$15:$B$21</c:f>
              <c:numCache>
                <c:formatCode>General</c:formatCode>
                <c:ptCount val="7"/>
                <c:pt idx="0">
                  <c:v>0.96806741946068409</c:v>
                </c:pt>
                <c:pt idx="1">
                  <c:v>0.93819489533008804</c:v>
                </c:pt>
                <c:pt idx="2">
                  <c:v>0.88594743281705124</c:v>
                </c:pt>
                <c:pt idx="3">
                  <c:v>0.8009606172692233</c:v>
                </c:pt>
                <c:pt idx="4">
                  <c:v>0.67494387739447403</c:v>
                </c:pt>
                <c:pt idx="5">
                  <c:v>0.51565006086867582</c:v>
                </c:pt>
                <c:pt idx="6">
                  <c:v>0.35923630544099511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B9-394E-BA3B-EFA9D0A4AD68}"/>
            </c:ext>
          </c:extLst>
        </c:ser>
        <c:ser>
          <c:idx val="2"/>
          <c:order val="1"/>
          <c:tx>
            <c:strRef>
              <c:f>para!$C$14</c:f>
              <c:strCache>
                <c:ptCount val="1"/>
                <c:pt idx="0">
                  <c:v>Svärd-H1</c:v>
                </c:pt>
              </c:strCache>
            </c:strRef>
          </c:tx>
          <c:spPr>
            <a:ln w="38100" cap="rnd">
              <a:solidFill>
                <a:srgbClr val="B12A9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B12A90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para!$C$15:$C$21</c:f>
              <c:numCache>
                <c:formatCode>General</c:formatCode>
                <c:ptCount val="7"/>
                <c:pt idx="0">
                  <c:v>0.99151634672003752</c:v>
                </c:pt>
                <c:pt idx="1">
                  <c:v>0.98255352621281311</c:v>
                </c:pt>
                <c:pt idx="2">
                  <c:v>0.96741522857297546</c:v>
                </c:pt>
                <c:pt idx="3">
                  <c:v>0.93686677672849783</c:v>
                </c:pt>
                <c:pt idx="4">
                  <c:v>0.88376019490860647</c:v>
                </c:pt>
                <c:pt idx="5">
                  <c:v>0.7972943813969714</c:v>
                </c:pt>
                <c:pt idx="6">
                  <c:v>0.66984896101724312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B9-394E-BA3B-EFA9D0A4AD68}"/>
            </c:ext>
          </c:extLst>
        </c:ser>
        <c:ser>
          <c:idx val="3"/>
          <c:order val="2"/>
          <c:tx>
            <c:strRef>
              <c:f>para!$D$14</c:f>
              <c:strCache>
                <c:ptCount val="1"/>
                <c:pt idx="0">
                  <c:v>Svärd-M0</c:v>
                </c:pt>
              </c:strCache>
            </c:strRef>
          </c:tx>
          <c:spPr>
            <a:ln w="38100" cap="rnd">
              <a:solidFill>
                <a:srgbClr val="E1646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E16462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para!$D$15:$D$21</c:f>
              <c:numCache>
                <c:formatCode>General</c:formatCode>
                <c:ptCount val="7"/>
                <c:pt idx="0">
                  <c:v>0.98584221807765138</c:v>
                </c:pt>
                <c:pt idx="1">
                  <c:v>0.97285521759967442</c:v>
                </c:pt>
                <c:pt idx="2">
                  <c:v>0.94623655527039952</c:v>
                </c:pt>
                <c:pt idx="3">
                  <c:v>0.90116293059878982</c:v>
                </c:pt>
                <c:pt idx="4">
                  <c:v>0.82392502760224318</c:v>
                </c:pt>
                <c:pt idx="5">
                  <c:v>0.70758805333498209</c:v>
                </c:pt>
                <c:pt idx="6">
                  <c:v>0.55515685945374893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B9-394E-BA3B-EFA9D0A4AD68}"/>
            </c:ext>
          </c:extLst>
        </c:ser>
        <c:ser>
          <c:idx val="4"/>
          <c:order val="3"/>
          <c:tx>
            <c:strRef>
              <c:f>para!$E$14</c:f>
              <c:strCache>
                <c:ptCount val="1"/>
                <c:pt idx="0">
                  <c:v>Svärd-S0</c:v>
                </c:pt>
              </c:strCache>
            </c:strRef>
          </c:tx>
          <c:spPr>
            <a:ln w="38100" cap="rnd">
              <a:solidFill>
                <a:srgbClr val="FCA636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CA636"/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para!$A$15:$A$21</c:f>
              <c:strCache>
                <c:ptCount val="7"/>
                <c:pt idx="0">
                  <c:v>4K</c:v>
                </c:pt>
                <c:pt idx="1">
                  <c:v>2K</c:v>
                </c:pt>
                <c:pt idx="2">
                  <c:v>1K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64</c:v>
                </c:pt>
              </c:strCache>
            </c:strRef>
          </c:cat>
          <c:val>
            <c:numRef>
              <c:f>para!$E$15:$E$21</c:f>
              <c:numCache>
                <c:formatCode>General</c:formatCode>
                <c:ptCount val="7"/>
                <c:pt idx="0">
                  <c:v>0.9978195199602754</c:v>
                </c:pt>
                <c:pt idx="1">
                  <c:v>0.99574065081784946</c:v>
                </c:pt>
                <c:pt idx="2">
                  <c:v>0.99084827297621869</c:v>
                </c:pt>
                <c:pt idx="3">
                  <c:v>0.98196218332123475</c:v>
                </c:pt>
                <c:pt idx="4">
                  <c:v>0.96582978429055721</c:v>
                </c:pt>
                <c:pt idx="5">
                  <c:v>0.93471492051888783</c:v>
                </c:pt>
                <c:pt idx="6">
                  <c:v>0.87954476447095076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B9-394E-BA3B-EFA9D0A4A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0768303"/>
        <c:axId val="520688735"/>
      </c:lineChart>
      <c:catAx>
        <c:axId val="520768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688735"/>
        <c:crosses val="autoZero"/>
        <c:auto val="1"/>
        <c:lblAlgn val="ctr"/>
        <c:lblOffset val="100"/>
        <c:noMultiLvlLbl val="0"/>
      </c:catAx>
      <c:valAx>
        <c:axId val="520688735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520768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71089724895498"/>
          <c:y val="0.33502249718785143"/>
          <c:w val="0.25127620621496383"/>
          <c:h val="0.4281353975489906"/>
        </c:manualLayout>
      </c:layout>
      <c:overlay val="0"/>
      <c:spPr>
        <a:solidFill>
          <a:schemeClr val="bg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64787187401421"/>
          <c:y val="5.3246389512225538E-2"/>
          <c:w val="0.72329305345969319"/>
          <c:h val="0.7730828962405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Sheet1!$G$2:$G$8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0.97444448853810095</c:v>
                </c:pt>
                <c:pt idx="1">
                  <c:v>0.96375204288640604</c:v>
                </c:pt>
                <c:pt idx="2">
                  <c:v>0.94679056995674105</c:v>
                </c:pt>
                <c:pt idx="3">
                  <c:v>0.92167841839089304</c:v>
                </c:pt>
                <c:pt idx="4">
                  <c:v>0.883017049140435</c:v>
                </c:pt>
                <c:pt idx="5">
                  <c:v>0.824965032915837</c:v>
                </c:pt>
                <c:pt idx="6">
                  <c:v>0.736975314622899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2-6944-BF65-03278EA63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951647"/>
        <c:axId val="1113487903"/>
      </c:lineChart>
      <c:catAx>
        <c:axId val="1100951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/>
                  <a:t>DRAM Chip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13487903"/>
        <c:crosses val="autoZero"/>
        <c:auto val="1"/>
        <c:lblAlgn val="ctr"/>
        <c:lblOffset val="100"/>
        <c:noMultiLvlLbl val="0"/>
      </c:catAx>
      <c:valAx>
        <c:axId val="1113487903"/>
        <c:scaling>
          <c:orientation val="minMax"/>
          <c:max val="1.05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dirty="0"/>
                  <a:t>System Performance</a:t>
                </a:r>
              </a:p>
              <a:p>
                <a:pPr>
                  <a:defRPr/>
                </a:pPr>
                <a:r>
                  <a:rPr lang="en-US" dirty="0"/>
                  <a:t>(Normalized to No-Refresh)</a:t>
                </a:r>
              </a:p>
            </c:rich>
          </c:tx>
          <c:layout>
            <c:manualLayout>
              <c:xMode val="edge"/>
              <c:yMode val="edge"/>
              <c:x val="1.4454156735072173E-2"/>
              <c:y val="7.24731355722571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10095164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ambria" panose="020405030504060302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0.2297</cdr:x>
      <cdr:y>0.33558</cdr:y>
    </cdr:from>
    <cdr:to>
      <cdr:x>0.91915</cdr:x>
      <cdr:y>0.47396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E86B0E8-1993-A74C-B05D-48CA2A51169E}"/>
            </a:ext>
          </a:extLst>
        </cdr:cNvPr>
        <cdr:cNvGrpSpPr/>
      </cdr:nvGrpSpPr>
      <cdr:grpSpPr>
        <a:xfrm xmlns:a="http://schemas.openxmlformats.org/drawingml/2006/main">
          <a:off x="2037463" y="870295"/>
          <a:ext cx="6115493" cy="358876"/>
          <a:chOff x="5493358" y="-924114"/>
          <a:chExt cx="3106984" cy="195197"/>
        </a:xfrm>
      </cdr:grpSpPr>
      <cdr:cxnSp macro="">
        <cdr:nvCxnSpPr>
          <cdr:cNvPr id="7" name="Straight Arrow Connector 6">
            <a:extLst xmlns:a="http://schemas.openxmlformats.org/drawingml/2006/main">
              <a:ext uri="{FF2B5EF4-FFF2-40B4-BE49-F238E27FC236}">
                <a16:creationId xmlns:a16="http://schemas.microsoft.com/office/drawing/2014/main" id="{E14E8D98-2FA7-9A48-ABDF-B0E9FFA5C572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5493358" y="-728917"/>
            <a:ext cx="3090670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chemeClr val="accent2">
                <a:lumMod val="75000"/>
              </a:schemeClr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8" name="TextBox 12">
            <a:extLst xmlns:a="http://schemas.openxmlformats.org/drawingml/2006/main">
              <a:ext uri="{FF2B5EF4-FFF2-40B4-BE49-F238E27FC236}">
                <a16:creationId xmlns:a16="http://schemas.microsoft.com/office/drawing/2014/main" id="{39E1B207-FADD-674A-9FCB-D6D907713E1E}"/>
              </a:ext>
            </a:extLst>
          </cdr:cNvPr>
          <cdr:cNvSpPr txBox="1"/>
        </cdr:nvSpPr>
        <cdr:spPr>
          <a:xfrm xmlns:a="http://schemas.openxmlformats.org/drawingml/2006/main">
            <a:off x="6263766" y="-924114"/>
            <a:ext cx="2336576" cy="184129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More than 10X reduction</a:t>
            </a:r>
          </a:p>
        </cdr:txBody>
      </cdr:sp>
    </cdr:grpSp>
  </cdr:relSizeAnchor>
  <cdr:relSizeAnchor xmlns:cdr="http://schemas.openxmlformats.org/drawingml/2006/chartDrawing">
    <cdr:from>
      <cdr:x>0.06648</cdr:x>
      <cdr:y>0.85718</cdr:y>
    </cdr:from>
    <cdr:to>
      <cdr:x>1</cdr:x>
      <cdr:y>0.97586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33D1B7-58C4-6C59-A91F-EFF72FAB742C}"/>
            </a:ext>
          </a:extLst>
        </cdr:cNvPr>
        <cdr:cNvSpPr txBox="1"/>
      </cdr:nvSpPr>
      <cdr:spPr>
        <a:xfrm xmlns:a="http://schemas.openxmlformats.org/drawingml/2006/main">
          <a:off x="589705" y="2223022"/>
          <a:ext cx="8280399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  <a:latin typeface="Cambria" panose="02040503050406030204" pitchFamily="18" charset="0"/>
            </a:rPr>
            <a:t>Minimum hammer count needed to induce the first read disturbance bitflip</a:t>
          </a:r>
        </a:p>
      </cdr:txBody>
    </cdr:sp>
  </cdr:relSizeAnchor>
  <cdr:relSizeAnchor xmlns:cdr="http://schemas.openxmlformats.org/drawingml/2006/chartDrawing">
    <cdr:from>
      <cdr:x>0.18325</cdr:x>
      <cdr:y>0.50704</cdr:y>
    </cdr:from>
    <cdr:to>
      <cdr:x>0.92179</cdr:x>
      <cdr:y>0.64309</cdr:y>
    </cdr:to>
    <cdr:grpSp>
      <cdr:nvGrpSpPr>
        <cdr:cNvPr id="12" name="Group 11">
          <a:extLst xmlns:a="http://schemas.openxmlformats.org/drawingml/2006/main">
            <a:ext uri="{FF2B5EF4-FFF2-40B4-BE49-F238E27FC236}">
              <a16:creationId xmlns:a16="http://schemas.microsoft.com/office/drawing/2014/main" id="{568889B3-AF04-08B7-0E5E-01C77B07CE14}"/>
            </a:ext>
          </a:extLst>
        </cdr:cNvPr>
        <cdr:cNvGrpSpPr/>
      </cdr:nvGrpSpPr>
      <cdr:grpSpPr>
        <a:xfrm xmlns:a="http://schemas.openxmlformats.org/drawingml/2006/main">
          <a:off x="1625447" y="1314961"/>
          <a:ext cx="6550926" cy="352832"/>
          <a:chOff x="7236762" y="-3542230"/>
          <a:chExt cx="1485075" cy="148287"/>
        </a:xfrm>
      </cdr:grpSpPr>
      <cdr:cxnSp macro="">
        <cdr:nvCxnSpPr>
          <cdr:cNvPr id="13" name="Straight Arrow Connector 12">
            <a:extLst xmlns:a="http://schemas.openxmlformats.org/drawingml/2006/main">
              <a:ext uri="{FF2B5EF4-FFF2-40B4-BE49-F238E27FC236}">
                <a16:creationId xmlns:a16="http://schemas.microsoft.com/office/drawing/2014/main" id="{071BDCAD-B506-21CF-A5C9-9C3103090160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 flipH="1">
            <a:off x="7236762" y="-3393943"/>
            <a:ext cx="1475359" cy="0"/>
          </a:xfrm>
          <a:prstGeom xmlns:a="http://schemas.openxmlformats.org/drawingml/2006/main" prst="straightConnector1">
            <a:avLst/>
          </a:prstGeom>
          <a:ln xmlns:a="http://schemas.openxmlformats.org/drawingml/2006/main" w="76200">
            <a:solidFill>
              <a:srgbClr val="C00000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4" name="TextBox 12">
            <a:extLst xmlns:a="http://schemas.openxmlformats.org/drawingml/2006/main">
              <a:ext uri="{FF2B5EF4-FFF2-40B4-BE49-F238E27FC236}">
                <a16:creationId xmlns:a16="http://schemas.microsoft.com/office/drawing/2014/main" id="{77CE63B6-C641-E3E4-078B-A5600B44E5CA}"/>
              </a:ext>
            </a:extLst>
          </cdr:cNvPr>
          <cdr:cNvSpPr txBox="1"/>
        </cdr:nvSpPr>
        <cdr:spPr>
          <a:xfrm xmlns:a="http://schemas.openxmlformats.org/drawingml/2006/main">
            <a:off x="7534720" y="-3542230"/>
            <a:ext cx="1187117" cy="14228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en-US" sz="1600" b="1" dirty="0">
                <a:solidFill>
                  <a:srgbClr val="C00000"/>
                </a:solidFill>
                <a:latin typeface="Cambria" panose="02040503050406030204" pitchFamily="18" charset="0"/>
              </a:rPr>
              <a:t>More than 100X reduction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0.24289</cdr:x>
      <cdr:y>0.16179</cdr:y>
    </cdr:from>
    <cdr:to>
      <cdr:x>0.95796</cdr:x>
      <cdr:y>0.16179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A4A9410-4AA9-9005-9CD6-EEB831F7829B}"/>
            </a:ext>
          </a:extLst>
        </cdr:cNvPr>
        <cdr:cNvCxnSpPr/>
      </cdr:nvCxnSpPr>
      <cdr:spPr>
        <a:xfrm xmlns:a="http://schemas.openxmlformats.org/drawingml/2006/main">
          <a:off x="1029423" y="529870"/>
          <a:ext cx="3030560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10A493-1003-EC4B-9500-67C3F4359C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0FF80-765E-4B75-437B-7B01C727B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13F9-158C-ED45-9392-D92084983AAB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3E07-0433-7F2E-EDEF-C1FB5201D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29549-45F5-BE38-140E-C49DDC456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6FDA-74B4-C647-83EE-26EDB758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809A-E77B-2541-A20B-292E306D427B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7609-88E9-5A48-B122-2F095B02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 our characterization, [CLICK] </a:t>
            </a:r>
          </a:p>
          <a:p>
            <a:r>
              <a:rPr lang="en-US" b="1">
                <a:cs typeface="Calibri"/>
              </a:rPr>
              <a:t>we test 272 real DRAM chips [CLICK] </a:t>
            </a:r>
          </a:p>
          <a:p>
            <a:r>
              <a:rPr lang="en-US" b="1">
                <a:cs typeface="Calibri"/>
              </a:rPr>
              <a:t>from four major manufacturers,  [CLICK] </a:t>
            </a:r>
          </a:p>
          <a:p>
            <a:r>
              <a:rPr lang="en-US" b="1">
                <a:cs typeface="Calibri"/>
              </a:rPr>
              <a:t>that implement DDR3 and DDR4 DRAM standards [CLICK] </a:t>
            </a:r>
          </a:p>
          <a:p>
            <a:r>
              <a:rPr lang="en-US" b="1">
                <a:cs typeface="Calibri"/>
              </a:rPr>
              <a:t>and with different densities, die revisions, and chip organizations[CLICK]  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6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We provide more details about the chips we test in extended </a:t>
            </a:r>
            <a:r>
              <a:rPr lang="en-US" b="0" err="1"/>
              <a:t>arxiv</a:t>
            </a:r>
            <a:r>
              <a:rPr lang="en-US" b="0"/>
              <a:t> version of the paper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characterize our DRAM chips at worst-case conditions we take two measures: </a:t>
            </a:r>
          </a:p>
          <a:p>
            <a:r>
              <a:rPr lang="en-US" dirty="0"/>
              <a:t>[CLICK] First, we prevent external sources of interference such that our tests can run consistently as desired and without interruptions. To achieve this we disable: </a:t>
            </a:r>
          </a:p>
          <a:p>
            <a:r>
              <a:rPr lang="en-US" dirty="0"/>
              <a:t>[CLICK] DRAM refresh to avoid refreshing victim rows during a test, </a:t>
            </a:r>
          </a:p>
          <a:p>
            <a:r>
              <a:rPr lang="en-US" dirty="0"/>
              <a:t>[CLICK] DRAM calibration events to minimize variation in test timings</a:t>
            </a:r>
          </a:p>
          <a:p>
            <a:r>
              <a:rPr lang="en-US" dirty="0"/>
              <a:t>[CLICK] and RowHammer mitigation mechanisms to ensure that we can directly observe circuit-level bit flips</a:t>
            </a:r>
          </a:p>
          <a:p>
            <a:r>
              <a:rPr lang="en-US" dirty="0"/>
              <a:t>[CLICK] we also ensure that our RowHammer tests complete in less than a refresh window to prevent retention failures from interfering with our results</a:t>
            </a:r>
          </a:p>
          <a:p>
            <a:r>
              <a:rPr lang="en-US" dirty="0"/>
              <a:t>[CLICK] and we repeat our tests ten times to filter out the noise in measurements</a:t>
            </a:r>
          </a:p>
          <a:p>
            <a:r>
              <a:rPr lang="en-US" dirty="0"/>
              <a:t>[CLICK] Second, we issue the worst-case access sequence for inducing RowHammer bit flips based on observations from prior work</a:t>
            </a:r>
          </a:p>
          <a:p>
            <a:r>
              <a:rPr lang="en-US" dirty="0"/>
              <a:t>[CLICK] which suggest to repeatedly activate the two physically-adjacent rows as fast as possible</a:t>
            </a:r>
          </a:p>
          <a:p>
            <a:r>
              <a:rPr lang="en-US" dirty="0"/>
              <a:t>=========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08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share two examples of many novel observations in these works. The first one is temperature.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observe that DRAM </a:t>
            </a:r>
            <a:r>
              <a:rPr lang="en-US" sz="12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more effective 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12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first example for an attack improvement, the attacker manipulates the DRAM module’s temperature to increase the RowHammer vulnerability of the cells that store sensitive data [CLICK]</a:t>
            </a:r>
          </a:p>
          <a:p>
            <a:r>
              <a:rPr lang="en-US"/>
              <a:t>We observe that DRAM cells are vulnerable to RowHammer in a bounded temperature range [CLICK] </a:t>
            </a:r>
          </a:p>
          <a:p>
            <a:r>
              <a:rPr lang="en-US"/>
              <a:t>that we call vulnerable temperature range [CLICK]</a:t>
            </a:r>
          </a:p>
          <a:p>
            <a:r>
              <a:rPr lang="en-US"/>
              <a:t>For example, let this range be from 50 to 70 degrees </a:t>
            </a:r>
            <a:r>
              <a:rPr lang="en-US" err="1"/>
              <a:t>celsius</a:t>
            </a:r>
            <a:r>
              <a:rPr lang="en-US"/>
              <a:t> for the victim cells </a:t>
            </a:r>
          </a:p>
          <a:p>
            <a:r>
              <a:rPr lang="en-US"/>
              <a:t>To attack the cells within their vulnerable temperature range, an attacker can  [CLICK] </a:t>
            </a:r>
          </a:p>
          <a:p>
            <a:r>
              <a:rPr lang="en-US"/>
              <a:t>heat up the chip if its current temperature is below 50 [CLICK]</a:t>
            </a:r>
          </a:p>
          <a:p>
            <a:r>
              <a:rPr lang="en-US"/>
              <a:t>Or cool down the chip if its current temperature is above 70 degrees </a:t>
            </a:r>
            <a:r>
              <a:rPr lang="en-US" err="1"/>
              <a:t>celsius</a:t>
            </a:r>
            <a:r>
              <a:rPr lang="en-US"/>
              <a:t> [CLICK]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291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attack example, the attacker uses RowHammer to understand the DRAM chip’s current temperature [CLICK]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example, more than 76% of the vulnerable cells experience bit flips above 70 degrees Celsius for </a:t>
            </a:r>
            <a:r>
              <a:rPr lang="en-US" dirty="0" err="1"/>
              <a:t>Mfr</a:t>
            </a:r>
            <a:r>
              <a:rPr lang="en-US" dirty="0"/>
              <a:t> C. Focusing on these cells, an attacker can identify abnormal operating conditions that might occur in a data center during its peak hours. This information can be used to trigger an attack when the data center is under pressure[CLICK]</a:t>
            </a:r>
          </a:p>
          <a:p>
            <a:endParaRPr lang="en-US" dirty="0"/>
          </a:p>
          <a:p>
            <a:r>
              <a:rPr lang="en-US" dirty="0"/>
              <a:t>If it is important to measure temperature precisely, the attacker can focus on a smaller set of vulnerable cells that experience bit flips only in a narrow temperature range. For example, 0.4% of vulnerable cells experience bit flips only at 70 degrees Celsius in </a:t>
            </a:r>
            <a:r>
              <a:rPr lang="en-US" dirty="0" err="1"/>
              <a:t>Mfr</a:t>
            </a:r>
            <a:r>
              <a:rPr lang="en-US" dirty="0"/>
              <a:t> C. Using these cells, the attacker can precisely detect the temperature and trigger an attack accordingly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95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0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47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perform this analysis, we conduct two sets of experiments [CLICK]</a:t>
            </a:r>
          </a:p>
          <a:p>
            <a:r>
              <a:rPr lang="en-US"/>
              <a:t>In the baseline, we hammer rows A and B as frequently as possible [CLICK]</a:t>
            </a:r>
          </a:p>
          <a:p>
            <a:r>
              <a:rPr lang="en-US"/>
              <a:t>In the first set of tests, we increase the time that an aggressor row is active [CLICK], </a:t>
            </a:r>
          </a:p>
          <a:p>
            <a:r>
              <a:rPr lang="en-US"/>
              <a:t>And in the second set of experiments we increase the time that the bank is </a:t>
            </a:r>
            <a:r>
              <a:rPr lang="en-US" err="1"/>
              <a:t>precharged</a:t>
            </a:r>
            <a:r>
              <a:rPr lang="en-US"/>
              <a:t>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565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example is about the memory access patterns. [CLICK]</a:t>
            </a:r>
          </a:p>
          <a:p>
            <a:r>
              <a:rPr lang="en-US" dirty="0"/>
              <a:t>We observe that read disturbance is more effective if the read memory region stays active longer [CLICK]</a:t>
            </a:r>
          </a:p>
          <a:p>
            <a:r>
              <a:rPr lang="en-US" dirty="0"/>
              <a:t>And thus fewer reads cause bitflips[CLICK]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start with a brief background on memory isolation, a fundamental primitive for system security and privacy [CLICK]</a:t>
            </a:r>
          </a:p>
          <a:p>
            <a:r>
              <a:rPr lang="en-US" dirty="0"/>
              <a:t>Imagine that you access a memory location, and a bitflip occurs in some other location [CLICK]</a:t>
            </a:r>
          </a:p>
          <a:p>
            <a:r>
              <a:rPr lang="en-US" dirty="0"/>
              <a:t>Prior works show that if this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third example, an attacker can leverage the effect of aggressor row active time [CLICK]</a:t>
            </a:r>
          </a:p>
          <a:p>
            <a:r>
              <a:rPr lang="en-US"/>
              <a:t>In this scenario, instead of activating aggressor rows as frequently as possible, [CLICK]</a:t>
            </a:r>
          </a:p>
          <a:p>
            <a:r>
              <a:rPr lang="en-US"/>
              <a:t>the attacker can keep the aggressor rows active for longer time [CLICK]</a:t>
            </a:r>
          </a:p>
          <a:p>
            <a:r>
              <a:rPr lang="en-US"/>
              <a:t>Based on our analyses, </a:t>
            </a:r>
            <a:r>
              <a:rPr lang="en-US" err="1"/>
              <a:t>HCfirst</a:t>
            </a:r>
            <a:r>
              <a:rPr lang="en-US"/>
              <a:t> reduces by 36% on average with the proposed access pattern</a:t>
            </a:r>
          </a:p>
          <a:p>
            <a:r>
              <a:rPr lang="en-US"/>
              <a:t>With this reduction, an attacker can bypass RowHammer defenses that do not account for this reduction [CLICK]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87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Our goal in this work is to </a:t>
            </a:r>
            <a:r>
              <a:rPr lang="en-US" sz="2400"/>
              <a:t>Provide </a:t>
            </a:r>
            <a:r>
              <a:rPr lang="en-US" sz="2400" b="1">
                <a:solidFill>
                  <a:srgbClr val="8B278C"/>
                </a:solidFill>
              </a:rPr>
              <a:t>insights into three fundamental properties </a:t>
            </a:r>
            <a:r>
              <a:rPr lang="en-US" sz="2400"/>
              <a:t>of RowHammer</a:t>
            </a:r>
            <a:r>
              <a:rPr lang="en-US" sz="2400" b="1">
                <a:solidFill>
                  <a:srgbClr val="8B278C"/>
                </a:solidFill>
              </a:rPr>
              <a:t>:</a:t>
            </a:r>
            <a:endParaRPr lang="en-US" sz="2400" b="1">
              <a:solidFill>
                <a:srgbClr val="8B278C"/>
              </a:solidFill>
              <a:latin typeface="Cambria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Temperature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Aggressor row active time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/>
              </a:rPr>
              <a:t>Victim DRAM cell's physical location [CLICK]</a:t>
            </a:r>
          </a:p>
          <a:p>
            <a:pPr marL="0" lvl="0" indent="0">
              <a:buNone/>
            </a:pPr>
            <a:r>
              <a:rPr lang="en-US" sz="2400">
                <a:latin typeface="Cambria"/>
                <a:ea typeface="Cambria" panose="02040503050406030204" pitchFamily="18" charset="0"/>
              </a:rPr>
              <a:t>By doing so we aim enabling research to find effective and efficient attacks and defenses [CLICK]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2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0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10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48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B1DB-0CC1-59B9-AA34-57375D33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AB530-2691-85BE-3D6C-8033F3B5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021D-6CF3-8E23-A205-8D06CABA5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D9D61-C659-4242-822D-6D84B1C7D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2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3194-4079-4BEA-0C78-29168FB2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784BB-3814-EF9F-A543-88A584A5E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7FB46-8D75-1F2C-62BC-0A08881C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 144 DRAM chips [CLICK]</a:t>
            </a:r>
          </a:p>
          <a:p>
            <a:r>
              <a:rPr lang="en-US" dirty="0"/>
              <a:t>That implement various densities-die revisions [CLICK]</a:t>
            </a:r>
          </a:p>
          <a:p>
            <a:r>
              <a:rPr lang="en-US" dirty="0"/>
              <a:t>And chip organizations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EA3F-A107-5367-6063-5890194F9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7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1512-4685-8813-882C-D97D2B1E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B2A2F-3A17-42BE-6A57-B819B3AE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6BCE-AEE8-DCBC-ACC2-2C5606A6D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EE03-AF0B-954A-7360-29C4695A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8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[CLICK]</a:t>
            </a:r>
          </a:p>
          <a:p>
            <a:r>
              <a:rPr lang="en-US" dirty="0"/>
              <a:t>an access to a DRAM region, [CLICK]</a:t>
            </a:r>
          </a:p>
          <a:p>
            <a:r>
              <a:rPr lang="en-US" dirty="0"/>
              <a:t>disturbs the data in other physically nearby regions and this phenomenon is called DRAM read disturbance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E62E-A436-21EB-9529-2BEB9979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CE9AE-90AE-FD93-7B2E-1EE196D24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9ED0-8A29-A089-4A4D-CE4D71835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show that there is a large variation in read disturbance across rows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9A7-9D0B-C0FB-0200-6D5D4E166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0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2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8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AA7D-D529-4FF2-E165-2E2E29A0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96CE-A159-6033-A554-185F53B83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8176-20CB-66EF-ED77-95D1DA43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2357-8964-4DC1-4FC9-9E0F6779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8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3C74-40DF-B9F1-A2A0-E92FB55C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C8D68-72DA-5DEE-C261-C415A5D5C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CC26-CD50-2C47-E15D-C2F7CB32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Ramulator</a:t>
            </a:r>
            <a:r>
              <a:rPr lang="en-US" dirty="0"/>
              <a:t> for cycle-level simulations in our performance evaluation [CLICK]</a:t>
            </a:r>
          </a:p>
          <a:p>
            <a:r>
              <a:rPr lang="en-US" dirty="0"/>
              <a:t>We simulate a realistic system with the shown parameters that I will not explain in detail [CLICK]</a:t>
            </a:r>
          </a:p>
          <a:p>
            <a:r>
              <a:rPr lang="en-US" dirty="0"/>
              <a:t>We simulate 125 different 8-core </a:t>
            </a:r>
            <a:r>
              <a:rPr lang="en-US" dirty="0" err="1"/>
              <a:t>multiprogrammed</a:t>
            </a:r>
            <a:r>
              <a:rPr lang="en-US" dirty="0"/>
              <a:t> workloads [CLICK]</a:t>
            </a:r>
          </a:p>
          <a:p>
            <a:r>
              <a:rPr lang="en-US" dirty="0"/>
              <a:t>We sweep DRAM chip capacity from 2Gb to 128Gb [CLICK]</a:t>
            </a:r>
          </a:p>
          <a:p>
            <a:r>
              <a:rPr lang="en-US" dirty="0"/>
              <a:t>And RowHammer threshold: the minimum number of activations needed to induce the first RowHammer bit flip from 1K to 64 [CLICK]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B2BC1-A3E2-E3B6-1899-0E11EAC40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4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7BB-DD88-B18F-FA68-389ADB57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204FD-C827-103C-D4F3-2DF2FE8D0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D571-AA50-8327-E684-AE0B84D23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16FC-EBA0-011E-A521-C11A33936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5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A022-278F-13B0-8DCC-C0DA67CC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AD69-837C-2B12-5405-AAFD17F8E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285-B1E1-4FD9-C296-0F2A05AF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6F8-D7B5-C6B3-AF10-0F648500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0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3AEBD-9970-11B7-1763-C2018A13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5819E-1F71-D18E-06CC-EFE7AA8AB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02D0-68BE-1185-2154-BFA1C1956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89DE-8FC8-0B3E-0C53-8EE6ECC01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85B2-2F77-D869-33CC-32F4E400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0A022-EB93-DFDA-2003-3D654E33E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28194-6093-2AF0-DA2C-CF70B5C9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DAE1E-AFAD-FD81-508A-800667C4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7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 read disturbance with an analogy of a swimming pool[CLICK]</a:t>
            </a:r>
          </a:p>
          <a:p>
            <a:r>
              <a:rPr lang="en-US" dirty="0"/>
              <a:t>With multiple lanes [CLICK] </a:t>
            </a:r>
          </a:p>
          <a:p>
            <a:r>
              <a:rPr lang="en-US" dirty="0"/>
              <a:t>A swimmer uses only the middle lane [CLICK]</a:t>
            </a:r>
          </a:p>
          <a:p>
            <a:r>
              <a:rPr lang="en-US" dirty="0"/>
              <a:t>but by creating waves, causes disturbance in nearby lanes 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03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forward, we need to address [CLICK]</a:t>
            </a:r>
          </a:p>
          <a:p>
            <a:r>
              <a:rPr lang="en-US" dirty="0"/>
              <a:t>reliability [CLICK]</a:t>
            </a:r>
          </a:p>
          <a:p>
            <a:r>
              <a:rPr lang="en-US" dirty="0"/>
              <a:t>Performance [CLICK</a:t>
            </a:r>
          </a:p>
          <a:p>
            <a:r>
              <a:rPr lang="en-US" dirty="0"/>
              <a:t>Fairness [CLIKC]</a:t>
            </a:r>
          </a:p>
          <a:p>
            <a:r>
              <a:rPr lang="en-US" dirty="0"/>
              <a:t>And energy efficiency challenges [CLICK]</a:t>
            </a:r>
          </a:p>
          <a:p>
            <a:r>
              <a:rPr lang="en-US" dirty="0"/>
              <a:t>While memory systems </a:t>
            </a:r>
          </a:p>
          <a:p>
            <a:r>
              <a:rPr lang="en-US" dirty="0"/>
              <a:t>[CLICK] scale up and shared </a:t>
            </a:r>
          </a:p>
          <a:p>
            <a:r>
              <a:rPr lang="en-US" dirty="0"/>
              <a:t>[CLICK] scale down in technology node size</a:t>
            </a:r>
          </a:p>
          <a:p>
            <a:r>
              <a:rPr lang="en-US" dirty="0"/>
              <a:t>[CLICK and support processing near/using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1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56F9-C521-A377-BDB6-DC29D62F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D0579-26DF-2240-96C3-BFDF100B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4E8D-D104-E236-AAB7-CA892566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462E-B40B-D79D-7876-92AC0A16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9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3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2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4120-56B4-E01B-FDA1-7312869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B174-0237-2263-396F-76C3AF489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ABFB6-199C-396E-9D2F-103493D39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8C91-904A-AF87-77D8-7590D0DA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42AD-3596-BE66-F2FD-156FA82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EC26-86BF-F9B3-45C5-D75D485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CE9B5-1FE3-D2CB-C0B1-F6D22002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EE932-1667-8C38-DC6B-6231E308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6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6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DC-208E-40C5-F691-294AEC9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EFF8F-4232-2697-E5B8-3EBCBBA5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E9E1F-6BD0-1ADE-E160-8A84A6D1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address these challenges by investing on [CLICK]</a:t>
            </a:r>
          </a:p>
          <a:p>
            <a:r>
              <a:rPr lang="en-US" dirty="0"/>
              <a:t>Better cross-layer communication[CLICK]</a:t>
            </a:r>
          </a:p>
          <a:p>
            <a:r>
              <a:rPr lang="en-US" dirty="0"/>
              <a:t>More intelligent memory chips, interfaces, and controllers [CLICK]</a:t>
            </a:r>
          </a:p>
          <a:p>
            <a:r>
              <a:rPr lang="en-US" dirty="0"/>
              <a:t>And deeper understanding of physics and vulnerabilities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70D4-F108-EF67-73FC-F54043A2B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43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3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6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879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In this analysis, we investigate how the RowHammer vulnerability varies based on a victim DRAM cell's physical location</a:t>
            </a:r>
          </a:p>
          <a:p>
            <a:r>
              <a:rPr lang="en-US" b="0"/>
              <a:t>We have two key takeaways from this analysis. [CLICK]</a:t>
            </a:r>
          </a:p>
          <a:p>
            <a:r>
              <a:rPr lang="en-US" b="0"/>
              <a:t>First, The RowHammer vulnerability significantly varies across DRAM rows and columns due to both design induced and manufacturing process induced variation [CLICK]</a:t>
            </a:r>
          </a:p>
          <a:p>
            <a:r>
              <a:rPr lang="en-US" b="0"/>
              <a:t>Second, the distribution of </a:t>
            </a:r>
            <a:r>
              <a:rPr lang="en-US" b="0" err="1"/>
              <a:t>HCfirst</a:t>
            </a:r>
            <a:r>
              <a:rPr lang="en-US" b="0"/>
              <a:t> exhibits </a:t>
            </a:r>
          </a:p>
          <a:p>
            <a:r>
              <a:rPr lang="en-US" b="0"/>
              <a:t>- a diverse set of values within a subarray</a:t>
            </a:r>
          </a:p>
          <a:p>
            <a:r>
              <a:rPr lang="en-US" b="0"/>
              <a:t>- But similar values across subarrays within a DRAM module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122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82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C6EC-2ED0-52F8-AA97-36EA2C3F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B761A-383E-C50E-7870-FEB1D944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F6AD-BEA5-D720-88F1-EFAB8300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13D3-B959-EF04-281B-9DA56487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10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42FDF-A5E6-301D-2A6A-62910AFA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0E779-E916-4FE9-D76F-552A4112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3B8F-5808-3599-41B4-5F8337239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bins but do not correlate well with the row address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694-8101-4269-12A1-A97CF03E2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377C-0B30-0C35-F124-9714A43A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5B0-EAD4-B7EF-4E6F-DE1932453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1D3-DE47-33E8-9F0B-29E4C94D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C675-A3B7-0EC7-32C5-263E50DE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123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With technology node scaling, DRAM chips are getting more vulnerable to read disturbance [CLICK]</a:t>
            </a:r>
          </a:p>
          <a:p>
            <a:r>
              <a:rPr lang="en-US" b="1" dirty="0"/>
              <a:t>and defenses become prohibitively expensive [CLICK]</a:t>
            </a:r>
          </a:p>
          <a:p>
            <a:r>
              <a:rPr lang="en-US" b="1" dirty="0"/>
              <a:t>Therefore, we need a deeper understanding of DRAM read disturbance [CLICK]</a:t>
            </a:r>
          </a:p>
          <a:p>
            <a:r>
              <a:rPr lang="en-US" b="1" dirty="0"/>
              <a:t>to provide effective and efficient solutions [CLICK]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02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cartoon provides a closer look into RowHammer. [CLICK]</a:t>
            </a:r>
          </a:p>
          <a:p>
            <a:r>
              <a:rPr lang="en-US" dirty="0"/>
              <a:t>Asserting high voltage to a row’s </a:t>
            </a:r>
            <a:r>
              <a:rPr lang="en-US" dirty="0" err="1"/>
              <a:t>wordline</a:t>
            </a:r>
            <a:r>
              <a:rPr lang="en-US" dirty="0"/>
              <a:t> for row activation disturbs nearby rows [CLICK]</a:t>
            </a:r>
          </a:p>
          <a:p>
            <a:r>
              <a:rPr lang="en-US" dirty="0"/>
              <a:t>Repeating this operation [CLICK] many times [CLICK] exacerbates the leakage in victim rows and leads to bit flips [CLICK]</a:t>
            </a:r>
          </a:p>
          <a:p>
            <a:r>
              <a:rPr lang="en-US" dirty="0"/>
              <a:t>Therefore, repeatedly toggling </a:t>
            </a:r>
            <a:r>
              <a:rPr lang="en-US" dirty="0" err="1"/>
              <a:t>wordline</a:t>
            </a:r>
            <a:r>
              <a:rPr lang="en-US" dirty="0"/>
              <a:t> voltage is the key to induce RowHammer bit flips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179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hypothesize that [CLICK] </a:t>
            </a:r>
          </a:p>
          <a:p>
            <a:r>
              <a:rPr lang="en-US" dirty="0"/>
              <a:t>Lowering the magnitude of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can reduce RowHammer vulnerability [CLICK]</a:t>
            </a:r>
          </a:p>
          <a:p>
            <a:r>
              <a:rPr lang="en-US" dirty="0"/>
              <a:t>without significantly affecting reliable DRAM operation 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724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44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mitigation mechanisms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76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D518-586E-7C09-2DAB-30C3E559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AC302-250A-67A7-35E5-523B7E43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1EF78-B78D-F840-0F80-54DD85DF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more analyses and implementation details available in the full paper.</a:t>
            </a:r>
          </a:p>
          <a:p>
            <a:r>
              <a:rPr lang="en-US" b="1" dirty="0"/>
              <a:t>[CLICK]</a:t>
            </a:r>
            <a:r>
              <a:rPr lang="en-US" dirty="0"/>
              <a:t> First, the paper shares a security proof where we mathematically represent ALL POSSIBLE access patterns and show that NO ROW can be activated at a high-enough rate to induce bit-flips when BlockHammer is configured correctly.</a:t>
            </a:r>
          </a:p>
          <a:p>
            <a:r>
              <a:rPr lang="en-US" b="1" dirty="0"/>
              <a:t>[CLICK]</a:t>
            </a:r>
            <a:r>
              <a:rPr lang="en-US" dirty="0"/>
              <a:t> Second, the paper explains how BlockHammer addresses many-sided attacks by tuning its thresholds. </a:t>
            </a:r>
          </a:p>
          <a:p>
            <a:r>
              <a:rPr lang="en-US" b="1" dirty="0"/>
              <a:t>[CLICK] </a:t>
            </a:r>
            <a:r>
              <a:rPr lang="en-US" dirty="0"/>
              <a:t>Third, we evaluate all four high-level RowHammer mitigation approaches through analyzing 14 mechanisms from four aspects</a:t>
            </a:r>
          </a:p>
          <a:p>
            <a:r>
              <a:rPr lang="en-US" b="1" dirty="0"/>
              <a:t>[CLICK] </a:t>
            </a:r>
            <a:r>
              <a:rPr lang="en-US" dirty="0"/>
              <a:t>comprehensive protection  </a:t>
            </a:r>
          </a:p>
          <a:p>
            <a:r>
              <a:rPr lang="en-US" b="1" dirty="0"/>
              <a:t>[CLICK] </a:t>
            </a:r>
            <a:r>
              <a:rPr lang="en-US" dirty="0" err="1"/>
              <a:t>compatibiltiy</a:t>
            </a:r>
            <a:r>
              <a:rPr lang="en-US" dirty="0"/>
              <a:t> with commodity DRAM chips </a:t>
            </a:r>
          </a:p>
          <a:p>
            <a:r>
              <a:rPr lang="en-US" b="1" dirty="0"/>
              <a:t>[CLICK] </a:t>
            </a:r>
            <a:r>
              <a:rPr lang="en-US" dirty="0"/>
              <a:t>scalability with worsening RowHammer vulnerability </a:t>
            </a:r>
          </a:p>
          <a:p>
            <a:r>
              <a:rPr lang="en-US" b="1" dirty="0"/>
              <a:t>[CLICK] </a:t>
            </a:r>
            <a:r>
              <a:rPr lang="en-US" dirty="0"/>
              <a:t>and deterministic protection. </a:t>
            </a:r>
          </a:p>
          <a:p>
            <a:r>
              <a:rPr lang="en-US" b="1" dirty="0"/>
              <a:t>[CLICK]</a:t>
            </a:r>
            <a:r>
              <a:rPr lang="en-US" dirty="0"/>
              <a:t> We show that BlockHammer is the only mechanism that satisfies all of them. </a:t>
            </a:r>
          </a:p>
          <a:p>
            <a:r>
              <a:rPr lang="en-US" b="1" dirty="0"/>
              <a:t>[END]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01BB2-466A-00F1-A09B-B69C03F62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99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BlockHammer detects and selectively throttles the attack’s memory accesses [CLICK]</a:t>
            </a:r>
          </a:p>
          <a:p>
            <a:r>
              <a:rPr lang="en-US" dirty="0"/>
              <a:t>Therefore, the row’s activation count cannot reach critical levels, and no bit flip occurs [CLICK]</a:t>
            </a:r>
          </a:p>
          <a:p>
            <a:r>
              <a:rPr lang="en-US" dirty="0"/>
              <a:t>BlockHammer can optionally inform the system software about the attack for higher-level countermeasures [CLICK]</a:t>
            </a:r>
          </a:p>
          <a:p>
            <a:r>
              <a:rPr lang="en-US" dirty="0"/>
              <a:t>BlockHammer achieves all of these without needing proprietary information of or modifications to commodity DRAM chips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96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39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5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76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thesis is that Developing a deeper understanding of DRAM read disturbance and revisiting memory controller designs accordingly enable building reliable, safe, and secure systems.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37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0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08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01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707E-3D70-D2D7-BE7D-76E6D1AD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808DE-A9AA-513E-3B61-1C047ED99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C167E-7CAF-EC6D-7B57-91682EAB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Refresh is mainly used for two purposes [CLICK]</a:t>
            </a:r>
          </a:p>
          <a:p>
            <a:r>
              <a:rPr lang="en-US" dirty="0"/>
              <a:t>The first one is called: Periodic Refresh to periodically restore the charge that DRAM cells leak over time [CLICK]</a:t>
            </a:r>
          </a:p>
          <a:p>
            <a:r>
              <a:rPr lang="en-US" dirty="0"/>
              <a:t>The second one is relevant to a read-disturb error mechanism called RowHammer, where repeatedly accessing a DRAM row can cause bit flips in other physically near by rows [CLICK]</a:t>
            </a:r>
          </a:p>
          <a:p>
            <a:r>
              <a:rPr lang="en-US" dirty="0"/>
              <a:t>A common method of mitigating RowHammer is refreshing potentially affected rows, called preventive refresh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9B3D-9BDC-7677-47DA-1A7FFAD2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1969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3129-0F75-A897-C331-6257A363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F6E58-9172-C0C4-E17E-BAEEC6D0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1DB8E-E874-E172-B155-2DE62964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increasing DRAM chip density, [CLICK]</a:t>
            </a:r>
          </a:p>
          <a:p>
            <a:r>
              <a:rPr lang="en-US" dirty="0"/>
              <a:t>More rows need to be refreshed [CLICK]</a:t>
            </a:r>
          </a:p>
          <a:p>
            <a:r>
              <a:rPr lang="en-US" dirty="0"/>
              <a:t>And cells can store smaller charge leading to more periodic refresh operations[CLICK]</a:t>
            </a:r>
          </a:p>
          <a:p>
            <a:r>
              <a:rPr lang="en-US" dirty="0"/>
              <a:t>In this plot, we sweep DRAM chip capacity on the x-axis and investigate how the performance overhead of DRAM refresh operations change[CLICK]</a:t>
            </a:r>
          </a:p>
          <a:p>
            <a:r>
              <a:rPr lang="en-US" dirty="0"/>
              <a:t>We observe 26% slowdown in system performance caused by periodic refreshes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1A48-2753-2F26-5F7F-2F872B5D7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110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58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DRAM module, used as the main memory on many systems. [CLICK]</a:t>
            </a:r>
          </a:p>
          <a:p>
            <a:r>
              <a:rPr lang="en-US"/>
              <a:t>A DRAM module consists of multiple chips each of which contains multiple banks [CLICK]</a:t>
            </a:r>
          </a:p>
          <a:p>
            <a:r>
              <a:rPr lang="en-US"/>
              <a:t>Each bank is composed of multiple subarrays [CLICK]</a:t>
            </a:r>
          </a:p>
          <a:p>
            <a:r>
              <a:rPr lang="en-US"/>
              <a:t>And within each subarray, there is a two dimensional array of DRAM cells. [CLICK]</a:t>
            </a:r>
          </a:p>
          <a:p>
            <a:r>
              <a:rPr lang="en-US"/>
              <a:t>These cells are organized into rows that are selected using </a:t>
            </a:r>
            <a:r>
              <a:rPr lang="en-US" err="1"/>
              <a:t>wordlines</a:t>
            </a:r>
            <a:r>
              <a:rPr lang="en-US"/>
              <a:t> [CLICK]</a:t>
            </a:r>
          </a:p>
          <a:p>
            <a:r>
              <a:rPr lang="en-US"/>
              <a:t>And the cells are connected to a row buffer via </a:t>
            </a:r>
            <a:r>
              <a:rPr lang="en-US" err="1"/>
              <a:t>bitlines</a:t>
            </a:r>
            <a:r>
              <a:rPr lang="en-US"/>
              <a:t> [CLICK]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29AF4-9733-4245-A38E-6E2258071B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634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simplified diagram of a DRAM cell, </a:t>
            </a:r>
            <a:r>
              <a:rPr lang="en-US" b="0" baseline="0"/>
              <a:t>where the data is stored as capacitor voltage and accessed through the access transistor</a:t>
            </a:r>
            <a:r>
              <a:rPr lang="en-US"/>
              <a:t> [CLICK]</a:t>
            </a:r>
          </a:p>
          <a:p>
            <a:r>
              <a:rPr lang="en-US"/>
              <a:t>A DRAM cell inherently exhibits several charge leakage paths [CLICK]</a:t>
            </a:r>
          </a:p>
          <a:p>
            <a:r>
              <a:rPr lang="en-US"/>
              <a:t>And requires to perform refresh operations to restore the capacitor voltage with a time period called refresh window.</a:t>
            </a:r>
          </a:p>
          <a:p>
            <a:r>
              <a:rPr lang="en-US"/>
              <a:t>[PAUSE]</a:t>
            </a:r>
          </a:p>
          <a:p>
            <a:r>
              <a:rPr lang="en-US"/>
              <a:t>To access a DRAM cell, [CLICK]</a:t>
            </a:r>
          </a:p>
          <a:p>
            <a:r>
              <a:rPr lang="en-US" b="0"/>
              <a:t>the memory controller must first open or activate the row to fetch the row’s data into the row buffer </a:t>
            </a:r>
            <a:r>
              <a:rPr lang="en-US" b="1"/>
              <a:t>[CLICK]</a:t>
            </a:r>
            <a:endParaRPr lang="en-US" b="0"/>
          </a:p>
          <a:p>
            <a:r>
              <a:rPr lang="en-US" b="0"/>
              <a:t>The READ and WRITE requests targeting the row are serviced from the row buffer [CLICK]</a:t>
            </a:r>
          </a:p>
          <a:p>
            <a:r>
              <a:rPr lang="en-US" b="0"/>
              <a:t>After all requests are serviced from the row, the memory controller must close or </a:t>
            </a:r>
            <a:r>
              <a:rPr lang="en-US" b="0" err="1"/>
              <a:t>precharge</a:t>
            </a:r>
            <a:r>
              <a:rPr lang="en-US" b="0"/>
              <a:t> the row in order to begin accessing data from another row. </a:t>
            </a:r>
            <a:r>
              <a:rPr lang="en-US" b="1"/>
              <a:t>[CLICK]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241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third, [CLICK] </a:t>
            </a:r>
          </a:p>
          <a:p>
            <a:r>
              <a:rPr lang="en-US"/>
              <a:t>We observe thatThe</a:t>
            </a:r>
            <a:r>
              <a:rPr lang="en-US" b="1"/>
              <a:t> </a:t>
            </a:r>
            <a:r>
              <a:rPr lang="en-US" b="1" i="1"/>
              <a:t>HCfirst</a:t>
            </a:r>
            <a:r>
              <a:rPr lang="en-US"/>
              <a:t> </a:t>
            </a:r>
            <a:r>
              <a:rPr lang="en-US" b="1"/>
              <a:t>change</a:t>
            </a:r>
            <a:r>
              <a:rPr lang="en-US"/>
              <a:t> tends to be </a:t>
            </a:r>
            <a:r>
              <a:rPr lang="en-US" b="1"/>
              <a:t>larger</a:t>
            </a:r>
            <a:r>
              <a:rPr lang="en-US"/>
              <a:t> as </a:t>
            </a:r>
            <a:r>
              <a:rPr lang="en-US" b="1"/>
              <a:t>temperature change</a:t>
            </a:r>
            <a:r>
              <a:rPr lang="en-US"/>
              <a:t> </a:t>
            </a:r>
            <a:r>
              <a:rPr lang="en-US" b="1"/>
              <a:t>increases </a:t>
            </a:r>
            <a:r>
              <a:rPr lang="en-US"/>
              <a:t>[CLICK]</a:t>
            </a:r>
            <a:endParaRPr lang="en-US">
              <a:cs typeface="Calibri" panose="020F0502020204030204"/>
            </a:endParaRPr>
          </a:p>
          <a:p>
            <a:r>
              <a:rPr lang="en-US"/>
              <a:t>The figure shows that, for all manufacturer, when increase the temperature change from 50-55C to 50-90C, the absolute changes values increase [CLICK]</a:t>
            </a:r>
          </a:p>
          <a:p>
            <a:endParaRPr lang="en-US"/>
          </a:p>
          <a:p>
            <a:endParaRPr lang="en-US" b="1"/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0880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high-level RowHammer mitigation approaches. </a:t>
            </a:r>
          </a:p>
          <a:p>
            <a:r>
              <a:rPr lang="en-US" b="1" dirty="0"/>
              <a:t>[CLICK] </a:t>
            </a:r>
            <a:r>
              <a:rPr lang="en-US" b="0" dirty="0"/>
              <a:t>The first approach is to increase refresh rate </a:t>
            </a:r>
          </a:p>
          <a:p>
            <a:r>
              <a:rPr lang="en-US" b="1" dirty="0"/>
              <a:t>[CLICK]</a:t>
            </a:r>
            <a:r>
              <a:rPr lang="en-US" b="0" dirty="0"/>
              <a:t> which reduces the refresh window,</a:t>
            </a:r>
          </a:p>
          <a:p>
            <a:r>
              <a:rPr lang="en-US" b="1" dirty="0"/>
              <a:t>[CLICK]</a:t>
            </a:r>
            <a:r>
              <a:rPr lang="en-US" b="0" dirty="0"/>
              <a:t> and thus the activation count that an attacker can reach in a refresh window.</a:t>
            </a:r>
          </a:p>
          <a:p>
            <a:r>
              <a:rPr lang="en-US" b="1" dirty="0"/>
              <a:t>[CLICK] </a:t>
            </a:r>
            <a:r>
              <a:rPr lang="en-US" b="0" dirty="0"/>
              <a:t>The second approach is to physically isolate </a:t>
            </a:r>
          </a:p>
          <a:p>
            <a:r>
              <a:rPr lang="en-US" b="1" dirty="0"/>
              <a:t>[CLICK] </a:t>
            </a:r>
            <a:r>
              <a:rPr lang="en-US" b="0" dirty="0"/>
              <a:t>potential victim rows with sensitive data</a:t>
            </a:r>
          </a:p>
          <a:p>
            <a:r>
              <a:rPr lang="en-US" b="1" dirty="0"/>
              <a:t>[CLICK]</a:t>
            </a:r>
            <a:r>
              <a:rPr lang="en-US" b="0" dirty="0"/>
              <a:t> from aggressor rows that a potential attacker can hammer</a:t>
            </a:r>
          </a:p>
          <a:p>
            <a:r>
              <a:rPr lang="en-US" b="1" dirty="0"/>
              <a:t>[CLICK] </a:t>
            </a:r>
            <a:r>
              <a:rPr lang="en-US" b="0" dirty="0"/>
              <a:t>by allocating isolation rows in between</a:t>
            </a:r>
          </a:p>
          <a:p>
            <a:r>
              <a:rPr lang="en-US" b="0" dirty="0"/>
              <a:t>such that the attacker cannot disturb sensitive data by performing RowHammer attack.</a:t>
            </a:r>
          </a:p>
          <a:p>
            <a:r>
              <a:rPr lang="en-US" b="1" dirty="0"/>
              <a:t>[CLICK] </a:t>
            </a:r>
            <a:r>
              <a:rPr lang="en-US" b="0" dirty="0"/>
              <a:t>The third approach is reactive refresh.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</a:t>
            </a:r>
            <a:r>
              <a:rPr lang="en-US" b="0" dirty="0"/>
              <a:t>In this approach, when an aggressor row is hammered </a:t>
            </a:r>
          </a:p>
          <a:p>
            <a:r>
              <a:rPr lang="en-US" b="1" dirty="0"/>
              <a:t>[CLICK]</a:t>
            </a:r>
            <a:r>
              <a:rPr lang="en-US" b="0" dirty="0"/>
              <a:t> potential victim rows are refreshed to avoid bit-flips. </a:t>
            </a:r>
          </a:p>
          <a:p>
            <a:r>
              <a:rPr lang="en-US" b="1" dirty="0"/>
              <a:t>[CLICK]</a:t>
            </a:r>
            <a:r>
              <a:rPr lang="en-US" b="0" dirty="0"/>
              <a:t> Finally the fourth approach suggests </a:t>
            </a:r>
          </a:p>
          <a:p>
            <a:r>
              <a:rPr lang="en-US" b="1" dirty="0"/>
              <a:t>[CLICK]</a:t>
            </a:r>
            <a:r>
              <a:rPr lang="en-US" b="0" dirty="0"/>
              <a:t> throttling or slowing down memory accesses proactively such that no row’s activation rate can reach RowHammer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also developed solutions that [CLICK]</a:t>
            </a:r>
          </a:p>
          <a:p>
            <a:r>
              <a:rPr lang="en-US" dirty="0"/>
              <a:t>throttle unsafe accesses [CLICK</a:t>
            </a:r>
          </a:p>
          <a:p>
            <a:r>
              <a:rPr lang="en-US" dirty="0"/>
              <a:t>parallelize maintenance operations [CLICK]</a:t>
            </a:r>
          </a:p>
          <a:p>
            <a:r>
              <a:rPr lang="en-US" dirty="0"/>
              <a:t>and leverage heterogeneity [CLICK]</a:t>
            </a:r>
          </a:p>
          <a:p>
            <a:r>
              <a:rPr lang="en-US" dirty="0"/>
              <a:t>Let me quickly explain one of these works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93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Due to an increase in cell-to-cell interference, as a result of aggressive technology node scaling, rapidly activating </a:t>
            </a:r>
            <a:r>
              <a:rPr lang="en-US" b="1"/>
              <a:t>[CLICK] </a:t>
            </a:r>
            <a:r>
              <a:rPr lang="en-US" b="0"/>
              <a:t>and </a:t>
            </a:r>
            <a:r>
              <a:rPr lang="en-US" b="0" err="1"/>
              <a:t>precharging</a:t>
            </a:r>
            <a:endParaRPr lang="en-US" b="0"/>
          </a:p>
          <a:p>
            <a:r>
              <a:rPr lang="en-US" b="1"/>
              <a:t>[FORTH &amp; BACK]</a:t>
            </a:r>
            <a:r>
              <a:rPr lang="en-US" b="0"/>
              <a:t> a DRAM row can result in bit flips in physically adjacent rows </a:t>
            </a:r>
            <a:r>
              <a:rPr lang="en-US" b="1"/>
              <a:t>[CLICK]</a:t>
            </a:r>
          </a:p>
          <a:p>
            <a:r>
              <a:rPr lang="en-US" b="1"/>
              <a:t>[FORTH &amp; BACK] </a:t>
            </a:r>
            <a:r>
              <a:rPr lang="en-US" b="0"/>
              <a:t>Continuing to access the same row results in even more failures in nearby rows. This phenomenon is known as RowHammer. </a:t>
            </a:r>
            <a:r>
              <a:rPr lang="en-US" b="1"/>
              <a:t>[CLICK]</a:t>
            </a:r>
          </a:p>
          <a:p>
            <a:r>
              <a:rPr lang="en-US" b="0"/>
              <a:t>We refer to the rapidly accessed row as an aggressor row and the rows containing bit flips as victim rows. </a:t>
            </a:r>
            <a:endParaRPr lang="en-US" b="1"/>
          </a:p>
          <a:p>
            <a:endParaRPr lang="en-US" b="1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03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 high activation count, RowPress increases the time the that aggressor stays open.</a:t>
            </a:r>
          </a:p>
          <a:p>
            <a:endParaRPr lang="en-US" dirty="0"/>
          </a:p>
          <a:p>
            <a:r>
              <a:rPr lang="en-US" dirty="0"/>
              <a:t>Doing </a:t>
            </a:r>
            <a:r>
              <a:rPr lang="en-GB" dirty="0"/>
              <a:t>disturbs adjacent rows enough to cause bitflips without a very high activation count.</a:t>
            </a:r>
          </a:p>
          <a:p>
            <a:r>
              <a:rPr lang="en-GB" dirty="0"/>
              <a:t>We observe bitflips even with only one activation in extreme cases.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FA8-7F30-4F1F-B2F6-2EBFCCE1E968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3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D086-EB1B-5C13-3983-8F69BA36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885A7-5074-B34E-D1D4-4D336966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094DE-1406-ABE9-A916-ADED132ED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6FC8-E9C6-3592-9DC9-1ABFA4524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73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C79-E6D3-70C0-ADD6-AC16BAF2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EA5AE-591C-B0C9-D1C6-055C862B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6901-41C2-CABB-DB7B-09236B6CF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an attacker hammers a row to induce bit flips in its nearby rows [CLICK]</a:t>
            </a:r>
          </a:p>
          <a:p>
            <a:r>
              <a:rPr lang="en-US" dirty="0"/>
              <a:t>Existing RowHammer defenses detect the attack [CLICK]</a:t>
            </a:r>
          </a:p>
          <a:p>
            <a:r>
              <a:rPr lang="en-US" dirty="0"/>
              <a:t>And try refreshing the nearby rows [CLICK]</a:t>
            </a:r>
          </a:p>
          <a:p>
            <a:r>
              <a:rPr lang="en-US" dirty="0"/>
              <a:t>However, the DRAM chip can internally map these row addresses to different physical rows [CLICK]</a:t>
            </a:r>
          </a:p>
          <a:p>
            <a:r>
              <a:rPr lang="en-US" dirty="0"/>
              <a:t>And thus bit flips may still occur[CLICK]</a:t>
            </a:r>
          </a:p>
          <a:p>
            <a:r>
              <a:rPr lang="en-US" dirty="0"/>
              <a:t>To avoid this, existing mechanisms need to know proprietary DRAM-internal row address mapping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D33C-3AAB-BEA8-A5A0-6AADBFE9C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9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647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50C-B5B1-CCC3-D05F-0D0AB92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54417-FB44-BF59-020B-CDB7075EC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49CC-2D2C-6AB3-2DF2-72C2AB21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2B56-D7AB-9CB6-D67C-57545030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65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x-axis more intuitive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78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61E-45E1-A442-6C2F-FE7B95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86620-F49E-D8E1-3DB3-F1200307D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4446E-7F2C-1904-95A7-296706CEF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D77F-B4B7-81DE-3667-64500095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23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BA7B-D650-357C-2568-30950DCB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5183F-F0F0-3E87-509D-6C152C35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E9B8E-E302-7B2A-2F37-3D8858B8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leverage this observation [CLICK]</a:t>
            </a:r>
          </a:p>
          <a:p>
            <a:r>
              <a:rPr lang="en-US" dirty="0"/>
              <a:t>By protecting weak rows more aggressively than strong rows [CLICK]</a:t>
            </a:r>
          </a:p>
          <a:p>
            <a:r>
              <a:rPr lang="en-US" dirty="0"/>
              <a:t>We do this by dynamically tuning the aggressiveness of defense mechanisms [CLICK]</a:t>
            </a:r>
          </a:p>
          <a:p>
            <a:r>
              <a:rPr lang="en-US" dirty="0"/>
              <a:t>and we show significant improvement in system performance. [CLICK]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high level</a:t>
            </a:r>
          </a:p>
          <a:p>
            <a:endParaRPr lang="en-US" dirty="0"/>
          </a:p>
          <a:p>
            <a:r>
              <a:rPr lang="en-US" dirty="0"/>
              <a:t>Put </a:t>
            </a:r>
            <a:r>
              <a:rPr lang="en-US" dirty="0" err="1"/>
              <a:t>ataberk’s</a:t>
            </a:r>
            <a:r>
              <a:rPr lang="en-US" dirty="0"/>
              <a:t> explanation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C32D-3434-E485-5CEF-421D3065B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7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6B5A9-16FC-ACEB-4681-CC7418E7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47771-32E6-87FB-F315-E2AE73009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7B56B-B226-EB03-9EA7-E2A98B58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 busy </a:t>
            </a:r>
          </a:p>
          <a:p>
            <a:endParaRPr lang="en-US" dirty="0"/>
          </a:p>
          <a:p>
            <a:r>
              <a:rPr lang="en-US" dirty="0"/>
              <a:t>Make either or more obvious </a:t>
            </a:r>
          </a:p>
          <a:p>
            <a:endParaRPr lang="en-US" dirty="0"/>
          </a:p>
          <a:p>
            <a:r>
              <a:rPr lang="en-US" dirty="0"/>
              <a:t>Table in the dram chip</a:t>
            </a:r>
          </a:p>
          <a:p>
            <a:endParaRPr lang="en-US" dirty="0"/>
          </a:p>
          <a:p>
            <a:r>
              <a:rPr lang="en-US" dirty="0"/>
              <a:t>Why memory controllers? </a:t>
            </a:r>
          </a:p>
          <a:p>
            <a:endParaRPr lang="en-US" dirty="0"/>
          </a:p>
          <a:p>
            <a:r>
              <a:rPr lang="en-US" dirty="0"/>
              <a:t>s/w based metadata?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641E5-AF21-D931-9332-576D435C7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use an FPGA-based experimental setup programmed with a modified version of </a:t>
            </a:r>
            <a:r>
              <a:rPr lang="en-US" b="0" dirty="0" err="1"/>
              <a:t>SoftMC</a:t>
            </a:r>
            <a:r>
              <a:rPr lang="en-US" b="0" dirty="0"/>
              <a:t> [CLICK]</a:t>
            </a:r>
            <a:endParaRPr lang="en-US" dirty="0"/>
          </a:p>
          <a:p>
            <a:r>
              <a:rPr lang="en-US" dirty="0"/>
              <a:t>We control the chip temperature using a pair of heaters [CLICK] connected to a temperature controller [CLICK]</a:t>
            </a:r>
          </a:p>
          <a:p>
            <a:r>
              <a:rPr lang="en-US" dirty="0"/>
              <a:t>We supply the </a:t>
            </a:r>
            <a:r>
              <a:rPr lang="en-US" dirty="0" err="1"/>
              <a:t>wordline</a:t>
            </a:r>
            <a:r>
              <a:rPr lang="en-US" dirty="0"/>
              <a:t> voltage using the VPP power rail from an external power supply [CLICK]</a:t>
            </a:r>
          </a:p>
          <a:p>
            <a:r>
              <a:rPr lang="en-US" dirty="0"/>
              <a:t>This infrastructure provides fine-grained control over DRAM commands, timing parameters, temperature, and </a:t>
            </a:r>
            <a:r>
              <a:rPr lang="en-US" dirty="0" err="1"/>
              <a:t>wordline</a:t>
            </a:r>
            <a:r>
              <a:rPr lang="en-US" dirty="0"/>
              <a:t> voltage [CLICK]</a:t>
            </a:r>
          </a:p>
          <a:p>
            <a:r>
              <a:rPr lang="en-US" dirty="0"/>
              <a:t>=======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6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E9D8-EAEE-F48E-D974-58E354B0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3A2FA-CB8B-369B-D9E1-835E8D09B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7DE6-D4CF-782B-06F8-D30FD38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2771-B39F-78C2-7CC8-42514B87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3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524A-EBB5-2CA1-74DB-AEC87CBA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814C3-7351-896C-1C27-9919596AA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AEA9A-8354-C474-6F67-ADC9D7CA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Giray and I am happy to share my research with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01E-7E4E-B05A-C796-708C09091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67609-88E9-5A48-B122-2F095B02841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88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9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39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0"/>
            <a:ext cx="898762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200" b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0468"/>
            <a:ext cx="8987622" cy="5585248"/>
          </a:xfrm>
          <a:prstGeom prst="rect">
            <a:avLst/>
          </a:prstGeom>
        </p:spPr>
        <p:txBody>
          <a:bodyPr/>
          <a:lstStyle>
            <a:lvl1pPr marL="133350" indent="-133350">
              <a:tabLst/>
              <a:defRPr sz="2400">
                <a:latin typeface="Cambria" panose="02040503050406030204" pitchFamily="18" charset="0"/>
              </a:defRPr>
            </a:lvl1pPr>
            <a:lvl2pPr marL="311150" indent="-133350">
              <a:buFont typeface="Cambria" panose="02040503050406030204" pitchFamily="18" charset="0"/>
              <a:buChar char="-"/>
              <a:tabLst/>
              <a:defRPr sz="2000">
                <a:latin typeface="Cambria" panose="02040503050406030204" pitchFamily="18" charset="0"/>
              </a:defRPr>
            </a:lvl2pPr>
            <a:lvl3pPr marL="533400" indent="-177800">
              <a:tabLst/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5B736-2E4D-B759-B843-D55F41DE6A6A}"/>
              </a:ext>
            </a:extLst>
          </p:cNvPr>
          <p:cNvSpPr/>
          <p:nvPr userDrawn="1"/>
        </p:nvSpPr>
        <p:spPr>
          <a:xfrm>
            <a:off x="0" y="0"/>
            <a:ext cx="9144000" cy="32559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3892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5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65200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1349BC-8832-A76F-9942-43CFE38A2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CC66-8E36-7493-9695-6DDFEE53BD22}"/>
              </a:ext>
            </a:extLst>
          </p:cNvPr>
          <p:cNvSpPr/>
          <p:nvPr userDrawn="1"/>
        </p:nvSpPr>
        <p:spPr>
          <a:xfrm>
            <a:off x="0" y="1045029"/>
            <a:ext cx="9144000" cy="326662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47861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871ACC-E68E-BED9-EB6C-AFC43D3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E9166A-3F5C-4D2C-7519-887171422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3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9AB2BEA-0D81-8879-3801-5680F9814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6" y="6505366"/>
            <a:ext cx="1488394" cy="28633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EC925-B833-C9B0-19C2-21AA88F43C95}"/>
              </a:ext>
            </a:extLst>
          </p:cNvPr>
          <p:cNvSpPr txBox="1">
            <a:spLocks/>
          </p:cNvSpPr>
          <p:nvPr userDrawn="1"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2683-0D41-1E45-8714-724CB257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5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gi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emf"/><Relationship Id="rId11" Type="http://schemas.openxmlformats.org/officeDocument/2006/relationships/hyperlink" Target="https://people.inf.ethz.ch/omutlu/pub/Revisiting-RowHammer_isca20.pdf" TargetMode="External"/><Relationship Id="rId5" Type="http://schemas.openxmlformats.org/officeDocument/2006/relationships/image" Target="../media/image84.emf"/><Relationship Id="rId10" Type="http://schemas.openxmlformats.org/officeDocument/2006/relationships/image" Target="../media/image89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ADeeperLookIntoRowhammer_micro21-short-talk.pptx" TargetMode="External"/><Relationship Id="rId13" Type="http://schemas.openxmlformats.org/officeDocument/2006/relationships/hyperlink" Target="https://arxiv.org/abs/2110.10291" TargetMode="External"/><Relationship Id="rId3" Type="http://schemas.openxmlformats.org/officeDocument/2006/relationships/hyperlink" Target="https://people.inf.ethz.ch/omutlu/pub/ADeeperLookIntoRowhammer_micro21.pdf" TargetMode="External"/><Relationship Id="rId7" Type="http://schemas.openxmlformats.org/officeDocument/2006/relationships/hyperlink" Target="https://www.youtube.com/watch?v=fkM32oA0u6U&amp;list=PL5Q2soXY2Zi--0LrXSQ9sST3N0k0bXp51&amp;index=12" TargetMode="External"/><Relationship Id="rId12" Type="http://schemas.openxmlformats.org/officeDocument/2006/relationships/hyperlink" Target="https://www.youtube.com/watch?v=slFNdmPVD-Q&amp;list=PL5Q2soXY2Zi--0LrXSQ9sST3N0k0bXp51&amp;index=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ADeeperLookIntoRowhammer_micro21-talk.pdf" TargetMode="External"/><Relationship Id="rId11" Type="http://schemas.openxmlformats.org/officeDocument/2006/relationships/hyperlink" Target="https://people.inf.ethz.ch/omutlu/pub/ADeeperLookIntoRowhammer_micro21-lightning-talk.pdf" TargetMode="External"/><Relationship Id="rId5" Type="http://schemas.openxmlformats.org/officeDocument/2006/relationships/hyperlink" Target="https://people.inf.ethz.ch/omutlu/pub/ADeeperLookIntoRowhammer_micro21-talk.pptx" TargetMode="External"/><Relationship Id="rId10" Type="http://schemas.openxmlformats.org/officeDocument/2006/relationships/hyperlink" Target="https://people.inf.ethz.ch/omutlu/pub/ADeeperLookIntoRowhammer_micro21-lightning-talk.pptx" TargetMode="External"/><Relationship Id="rId4" Type="http://schemas.openxmlformats.org/officeDocument/2006/relationships/hyperlink" Target="http://www.microarch.org/micro54/" TargetMode="External"/><Relationship Id="rId9" Type="http://schemas.openxmlformats.org/officeDocument/2006/relationships/hyperlink" Target="https://people.inf.ethz.ch/omutlu/pub/ADeeperLookIntoRowhammer_micro21-short-talk.pdf" TargetMode="External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RowPress_isca23-lightning-talk.pdf" TargetMode="External"/><Relationship Id="rId3" Type="http://schemas.openxmlformats.org/officeDocument/2006/relationships/hyperlink" Target="https://people.inf.ethz.ch/omutlu/pub/RowPress_isca23.pdf" TargetMode="External"/><Relationship Id="rId7" Type="http://schemas.openxmlformats.org/officeDocument/2006/relationships/hyperlink" Target="https://people.inf.ethz.ch/omutlu/pub/RowPress_isca23-lightning-talk.pptx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talk.pdf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people.inf.ethz.ch/omutlu/pub/RowPress_isca23-talk.pptx" TargetMode="External"/><Relationship Id="rId10" Type="http://schemas.openxmlformats.org/officeDocument/2006/relationships/hyperlink" Target="https://github.com/CMU-SAFARI/RowPress" TargetMode="External"/><Relationship Id="rId4" Type="http://schemas.openxmlformats.org/officeDocument/2006/relationships/hyperlink" Target="http://iscaconf.org/isca2023/" TargetMode="External"/><Relationship Id="rId9" Type="http://schemas.openxmlformats.org/officeDocument/2006/relationships/hyperlink" Target="https://www.youtube.com/watch?v=R3VKbbbWMn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3VKbbbWMnY" TargetMode="External"/><Relationship Id="rId3" Type="http://schemas.openxmlformats.org/officeDocument/2006/relationships/hyperlink" Target="http://iscaconf.org/isca2023/" TargetMode="External"/><Relationship Id="rId7" Type="http://schemas.openxmlformats.org/officeDocument/2006/relationships/hyperlink" Target="https://people.inf.ethz.ch/omutlu/pub/RowPress_isca23-lightning-talk.pdf" TargetMode="External"/><Relationship Id="rId2" Type="http://schemas.openxmlformats.org/officeDocument/2006/relationships/hyperlink" Target="https://people.inf.ethz.ch/omutlu/pub/RowPress_isca2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RowPress_isca23-lightning-talk.pptx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people.inf.ethz.ch/omutlu/pub/RowPress_isca23-talk.pdf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people.inf.ethz.ch/omutlu/pub/RowPress_isca23-talk.pptx" TargetMode="External"/><Relationship Id="rId9" Type="http://schemas.openxmlformats.org/officeDocument/2006/relationships/hyperlink" Target="https://github.com/CMU-SAFARI/RowPres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dnara.co.kr/bbs/article.html?num=159942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18652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swor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4878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402.18652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www.youtube.com/live/CRtm1es4n3o?si=8N5zB6e_RUc5Ejl8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live/YQwRYWpCsk0?si=jXPueMHb5wgs69-q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agyaglikci.github.io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hyperlink" Target="mailto:agyaglikci@gmail.com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safari.ethz.ch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lockHammer-preventing-rowhammer-at-low-cost-by-blacklisting-rapidly-accessed-dram-rows_hpca21-short-talk.pdf" TargetMode="External"/><Relationship Id="rId13" Type="http://schemas.openxmlformats.org/officeDocument/2006/relationships/hyperlink" Target="https://www.youtube.com/watch?v=5TymwquygZM" TargetMode="External"/><Relationship Id="rId3" Type="http://schemas.openxmlformats.org/officeDocument/2006/relationships/hyperlink" Target="https://people.inf.ethz.ch/omutlu/pub/BlockHammer_preventing-DRAM-rowhammer-at-low-cost_hpca21.pdf" TargetMode="External"/><Relationship Id="rId7" Type="http://schemas.openxmlformats.org/officeDocument/2006/relationships/hyperlink" Target="https://people.inf.ethz.ch/omutlu/pub/BlockHammer-preventing-rowhammer-at-low-cost-by-blacklisting-rapidly-accessed-dram-rows_hpca21-short-talk.pptx" TargetMode="External"/><Relationship Id="rId12" Type="http://schemas.openxmlformats.org/officeDocument/2006/relationships/hyperlink" Target="https://www.youtube.com/watch?v=h0WiOTVIH70&amp;list=PL5Q2soXY2Zi8_VVChACnON4sfh2bJ5IrD&amp;index=124" TargetMode="External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inf.ethz.ch/omutlu/pub/BlockHammer-preventing-rowhammer-at-low-cost-by-blacklisting-rapidly-accessed-dram-rows_hpca21-talk.pdf" TargetMode="External"/><Relationship Id="rId11" Type="http://schemas.openxmlformats.org/officeDocument/2006/relationships/hyperlink" Target="https://www.youtube.com/watch?v=4Y01N1BhWv4&amp;list=PL5Q2soXY2Zi8_VVChACnON4sfh2bJ5IrD&amp;index=102" TargetMode="External"/><Relationship Id="rId5" Type="http://schemas.openxmlformats.org/officeDocument/2006/relationships/hyperlink" Target="https://people.inf.ethz.ch/omutlu/pub/BlockHammer-preventing-rowhammer-at-low-cost-by-blacklisting-rapidly-accessed-dram-rows_hpca21-talk.pptx" TargetMode="External"/><Relationship Id="rId15" Type="http://schemas.openxmlformats.org/officeDocument/2006/relationships/image" Target="../media/image59.png"/><Relationship Id="rId10" Type="http://schemas.openxmlformats.org/officeDocument/2006/relationships/hyperlink" Target="https://people.inf.ethz.ch/omutlu/pub/BlockHammer-IntelHardwareSecurityAcademicAwards-short-talk.pdf" TargetMode="External"/><Relationship Id="rId4" Type="http://schemas.openxmlformats.org/officeDocument/2006/relationships/hyperlink" Target="https://www.hpca-conf.org/2021/" TargetMode="External"/><Relationship Id="rId9" Type="http://schemas.openxmlformats.org/officeDocument/2006/relationships/hyperlink" Target="https://people.inf.ethz.ch/omutlu/pub/BlockHammer-IntelHardwareSecurityAcademicAwards-short-talk.pptx" TargetMode="External"/><Relationship Id="rId14" Type="http://schemas.openxmlformats.org/officeDocument/2006/relationships/hyperlink" Target="https://github.com/CMU-SAFARI/BlockHammer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warning-sign-slow-traffic-safety-36602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https://pixabay.com/en/warning-sign-slow-traffic-safety-36602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DRAM-Bender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arxiv.org/pdf/2211.05838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xiv.org/pdf/2402.1865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7 March 2024</a:t>
            </a:r>
          </a:p>
          <a:p>
            <a:r>
              <a:rPr lang="en-US" sz="2000" dirty="0"/>
              <a:t>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0198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27674" y="2367280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3A9FE7-468D-E3B8-976C-A565D87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30559" y="2379054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577157" y="2377702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097800" y="2376350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456291" y="2382209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2CB9-22A2-0647-984A-03BB5D6CC903}"/>
              </a:ext>
            </a:extLst>
          </p:cNvPr>
          <p:cNvSpPr txBox="1"/>
          <p:nvPr/>
        </p:nvSpPr>
        <p:spPr>
          <a:xfrm>
            <a:off x="5403107" y="4765069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Cambria"/>
                <a:ea typeface="Cambria"/>
              </a:rPr>
              <a:t>272 DRAM Chips in total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310206-26DE-8B49-8772-0A3EBA4313B0}"/>
              </a:ext>
            </a:extLst>
          </p:cNvPr>
          <p:cNvCxnSpPr>
            <a:cxnSpLocks/>
            <a:stCxn id="3" idx="2"/>
            <a:endCxn id="8" idx="1"/>
          </p:cNvCxnSpPr>
          <p:nvPr/>
        </p:nvCxnSpPr>
        <p:spPr>
          <a:xfrm rot="16200000" flipH="1">
            <a:off x="4935128" y="4497144"/>
            <a:ext cx="375619" cy="56034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22D38F-4911-438A-A392-97E50744F882}"/>
              </a:ext>
            </a:extLst>
          </p:cNvPr>
          <p:cNvSpPr txBox="1"/>
          <p:nvPr/>
        </p:nvSpPr>
        <p:spPr>
          <a:xfrm>
            <a:off x="3315596" y="1516122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Cambria"/>
                <a:ea typeface="Cambria"/>
              </a:rPr>
              <a:t>Two DRAM standards</a:t>
            </a:r>
            <a:endParaRPr lang="en-US" b="1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2C0FF1C3-FD82-4101-B6B3-8F6133FD8797}"/>
              </a:ext>
            </a:extLst>
          </p:cNvPr>
          <p:cNvCxnSpPr>
            <a:cxnSpLocks/>
          </p:cNvCxnSpPr>
          <p:nvPr/>
        </p:nvCxnSpPr>
        <p:spPr>
          <a:xfrm flipH="1">
            <a:off x="3149677" y="1718484"/>
            <a:ext cx="379869" cy="661370"/>
          </a:xfrm>
          <a:prstGeom prst="bentConnector2">
            <a:avLst/>
          </a:prstGeom>
          <a:ln w="38100">
            <a:solidFill>
              <a:srgbClr val="4472C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042F7F-D5EE-4FA3-ACC1-6B895CD822CB}"/>
              </a:ext>
            </a:extLst>
          </p:cNvPr>
          <p:cNvSpPr txBox="1"/>
          <p:nvPr/>
        </p:nvSpPr>
        <p:spPr>
          <a:xfrm>
            <a:off x="1693273" y="4788421"/>
            <a:ext cx="3113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38135"/>
                </a:solidFill>
                <a:latin typeface="Cambria"/>
                <a:ea typeface="Cambria"/>
              </a:rPr>
              <a:t>4 Major Manufacturers</a:t>
            </a:r>
            <a:endParaRPr lang="en-US">
              <a:solidFill>
                <a:srgbClr val="538135"/>
              </a:solidFill>
              <a:cs typeface="Calibri"/>
            </a:endParaRPr>
          </a:p>
        </p:txBody>
      </p:sp>
      <p:cxnSp>
        <p:nvCxnSpPr>
          <p:cNvPr id="19" name="Elbow Connector 9">
            <a:extLst>
              <a:ext uri="{FF2B5EF4-FFF2-40B4-BE49-F238E27FC236}">
                <a16:creationId xmlns:a16="http://schemas.microsoft.com/office/drawing/2014/main" id="{ECE7AE2E-76D1-40CE-8A1B-DF3DE6439C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08254" y="4520496"/>
            <a:ext cx="375619" cy="56034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77B36E0-9620-3B94-1F66-B4894340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06"/>
            <a:ext cx="9144000" cy="965200"/>
          </a:xfrm>
        </p:spPr>
        <p:txBody>
          <a:bodyPr/>
          <a:lstStyle/>
          <a:p>
            <a:r>
              <a:rPr lang="en-US" dirty="0"/>
              <a:t>DRAM Operation</a:t>
            </a:r>
          </a:p>
        </p:txBody>
      </p:sp>
      <p:sp>
        <p:nvSpPr>
          <p:cNvPr id="5" name="Subarray">
            <a:extLst>
              <a:ext uri="{FF2B5EF4-FFF2-40B4-BE49-F238E27FC236}">
                <a16:creationId xmlns:a16="http://schemas.microsoft.com/office/drawing/2014/main" id="{8A048CC6-2FBB-BB40-AE83-50CCCF3589C3}"/>
              </a:ext>
            </a:extLst>
          </p:cNvPr>
          <p:cNvSpPr>
            <a:spLocks/>
          </p:cNvSpPr>
          <p:nvPr/>
        </p:nvSpPr>
        <p:spPr>
          <a:xfrm>
            <a:off x="461107" y="1151467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RAM Subarray Label">
            <a:extLst>
              <a:ext uri="{FF2B5EF4-FFF2-40B4-BE49-F238E27FC236}">
                <a16:creationId xmlns:a16="http://schemas.microsoft.com/office/drawing/2014/main" id="{B045840B-004C-3042-A45B-2FB202541A82}"/>
              </a:ext>
            </a:extLst>
          </p:cNvPr>
          <p:cNvSpPr txBox="1">
            <a:spLocks noChangeAspect="1"/>
          </p:cNvSpPr>
          <p:nvPr/>
        </p:nvSpPr>
        <p:spPr>
          <a:xfrm rot="16200000">
            <a:off x="-898273" y="2188886"/>
            <a:ext cx="237030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grpSp>
        <p:nvGrpSpPr>
          <p:cNvPr id="16" name="Bitline">
            <a:extLst>
              <a:ext uri="{FF2B5EF4-FFF2-40B4-BE49-F238E27FC236}">
                <a16:creationId xmlns:a16="http://schemas.microsoft.com/office/drawing/2014/main" id="{127E8D71-492E-A048-8BB7-ECB92BBC07FB}"/>
              </a:ext>
            </a:extLst>
          </p:cNvPr>
          <p:cNvGrpSpPr/>
          <p:nvPr/>
        </p:nvGrpSpPr>
        <p:grpSpPr>
          <a:xfrm>
            <a:off x="561735" y="1248277"/>
            <a:ext cx="2588423" cy="1835705"/>
            <a:chOff x="6130544" y="3393293"/>
            <a:chExt cx="2588423" cy="1835705"/>
          </a:xfrm>
        </p:grpSpPr>
        <p:cxnSp>
          <p:nvCxnSpPr>
            <p:cNvPr id="17" name="Straight Connector 115">
              <a:extLst>
                <a:ext uri="{FF2B5EF4-FFF2-40B4-BE49-F238E27FC236}">
                  <a16:creationId xmlns:a16="http://schemas.microsoft.com/office/drawing/2014/main" id="{F256F1C6-4FB5-9240-A209-C4970F54FF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5">
              <a:extLst>
                <a:ext uri="{FF2B5EF4-FFF2-40B4-BE49-F238E27FC236}">
                  <a16:creationId xmlns:a16="http://schemas.microsoft.com/office/drawing/2014/main" id="{6B7F4DBE-EE32-454B-8318-B001B0E490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15">
              <a:extLst>
                <a:ext uri="{FF2B5EF4-FFF2-40B4-BE49-F238E27FC236}">
                  <a16:creationId xmlns:a16="http://schemas.microsoft.com/office/drawing/2014/main" id="{28DD52A2-3712-6141-A07F-4AE2C58C85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5">
              <a:extLst>
                <a:ext uri="{FF2B5EF4-FFF2-40B4-BE49-F238E27FC236}">
                  <a16:creationId xmlns:a16="http://schemas.microsoft.com/office/drawing/2014/main" id="{13CF881D-46BF-1044-B0C3-CC99E37EF51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5">
              <a:extLst>
                <a:ext uri="{FF2B5EF4-FFF2-40B4-BE49-F238E27FC236}">
                  <a16:creationId xmlns:a16="http://schemas.microsoft.com/office/drawing/2014/main" id="{E997CE2A-7941-2F46-8A1D-479B48F35D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6EBEAC-06A5-5E43-8011-ADB0EE85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3A8BBA-A46C-4347-ACA5-E12A5F5AC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A54E30-8EC6-9740-9651-ACF487010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7" name="Wordline">
            <a:extLst>
              <a:ext uri="{FF2B5EF4-FFF2-40B4-BE49-F238E27FC236}">
                <a16:creationId xmlns:a16="http://schemas.microsoft.com/office/drawing/2014/main" id="{77953502-D264-6540-AFB1-6EE3E6A7CEB0}"/>
              </a:ext>
            </a:extLst>
          </p:cNvPr>
          <p:cNvGrpSpPr/>
          <p:nvPr/>
        </p:nvGrpSpPr>
        <p:grpSpPr>
          <a:xfrm>
            <a:off x="572957" y="1605916"/>
            <a:ext cx="2996877" cy="1451933"/>
            <a:chOff x="6141766" y="3750932"/>
            <a:chExt cx="2996877" cy="1451933"/>
          </a:xfrm>
        </p:grpSpPr>
        <p:cxnSp>
          <p:nvCxnSpPr>
            <p:cNvPr id="8" name="Straight Connector 124">
              <a:extLst>
                <a:ext uri="{FF2B5EF4-FFF2-40B4-BE49-F238E27FC236}">
                  <a16:creationId xmlns:a16="http://schemas.microsoft.com/office/drawing/2014/main" id="{C22B954B-838C-784C-8CCC-90B6D03639A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C45EED-6556-544E-AF65-B0800D2D2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38F3BE-6ED9-DF4E-A0C2-ADD3C83976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11" name="Straight Connector 124">
              <a:extLst>
                <a:ext uri="{FF2B5EF4-FFF2-40B4-BE49-F238E27FC236}">
                  <a16:creationId xmlns:a16="http://schemas.microsoft.com/office/drawing/2014/main" id="{3156408C-2E54-1943-A734-5E58084E7FE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4">
              <a:extLst>
                <a:ext uri="{FF2B5EF4-FFF2-40B4-BE49-F238E27FC236}">
                  <a16:creationId xmlns:a16="http://schemas.microsoft.com/office/drawing/2014/main" id="{FAEC0654-ABD1-E140-BD41-4C3CD472F65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B1F823-11F4-0F48-A33E-20D78B185C6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DFCB4-C9D7-434F-90A8-5A23817C42C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FAF016-6F4D-4B46-98AD-44E8E6A47C7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" name="Cells">
            <a:extLst>
              <a:ext uri="{FF2B5EF4-FFF2-40B4-BE49-F238E27FC236}">
                <a16:creationId xmlns:a16="http://schemas.microsoft.com/office/drawing/2014/main" id="{2CA0A78A-DD8D-E34E-B868-2D72CDE3507C}"/>
              </a:ext>
            </a:extLst>
          </p:cNvPr>
          <p:cNvGrpSpPr/>
          <p:nvPr/>
        </p:nvGrpSpPr>
        <p:grpSpPr>
          <a:xfrm>
            <a:off x="823796" y="1327764"/>
            <a:ext cx="1926185" cy="1345712"/>
            <a:chOff x="6392605" y="3472780"/>
            <a:chExt cx="1926185" cy="134571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6AEE50-5E30-DB43-8A8B-47F2092263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DB8D8-8F5E-D64E-81AB-DFAA9A702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28" name="Oval 131">
              <a:extLst>
                <a:ext uri="{FF2B5EF4-FFF2-40B4-BE49-F238E27FC236}">
                  <a16:creationId xmlns:a16="http://schemas.microsoft.com/office/drawing/2014/main" id="{7E212294-B185-CF41-9657-3708D4A87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34">
              <a:extLst>
                <a:ext uri="{FF2B5EF4-FFF2-40B4-BE49-F238E27FC236}">
                  <a16:creationId xmlns:a16="http://schemas.microsoft.com/office/drawing/2014/main" id="{14E01417-7CA4-884E-9647-358531200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37">
              <a:extLst>
                <a:ext uri="{FF2B5EF4-FFF2-40B4-BE49-F238E27FC236}">
                  <a16:creationId xmlns:a16="http://schemas.microsoft.com/office/drawing/2014/main" id="{AB54781B-731B-794B-9DB5-195CF84C6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0">
              <a:extLst>
                <a:ext uri="{FF2B5EF4-FFF2-40B4-BE49-F238E27FC236}">
                  <a16:creationId xmlns:a16="http://schemas.microsoft.com/office/drawing/2014/main" id="{19BBFD79-A462-1840-8F9D-0E900FCA4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43">
              <a:extLst>
                <a:ext uri="{FF2B5EF4-FFF2-40B4-BE49-F238E27FC236}">
                  <a16:creationId xmlns:a16="http://schemas.microsoft.com/office/drawing/2014/main" id="{3FD65356-BB9E-C045-AB0C-32AF7CA8E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131">
              <a:extLst>
                <a:ext uri="{FF2B5EF4-FFF2-40B4-BE49-F238E27FC236}">
                  <a16:creationId xmlns:a16="http://schemas.microsoft.com/office/drawing/2014/main" id="{9F4CF76C-3136-E748-A4A4-5E14EF5AF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34">
              <a:extLst>
                <a:ext uri="{FF2B5EF4-FFF2-40B4-BE49-F238E27FC236}">
                  <a16:creationId xmlns:a16="http://schemas.microsoft.com/office/drawing/2014/main" id="{74ADF7A4-8812-4241-B8D2-34F73947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37">
              <a:extLst>
                <a:ext uri="{FF2B5EF4-FFF2-40B4-BE49-F238E27FC236}">
                  <a16:creationId xmlns:a16="http://schemas.microsoft.com/office/drawing/2014/main" id="{C6A68082-82A5-1D4D-87E9-346750A6F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0">
              <a:extLst>
                <a:ext uri="{FF2B5EF4-FFF2-40B4-BE49-F238E27FC236}">
                  <a16:creationId xmlns:a16="http://schemas.microsoft.com/office/drawing/2014/main" id="{5F0A3BDA-CF12-C54E-AC33-1F4C14049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3">
              <a:extLst>
                <a:ext uri="{FF2B5EF4-FFF2-40B4-BE49-F238E27FC236}">
                  <a16:creationId xmlns:a16="http://schemas.microsoft.com/office/drawing/2014/main" id="{ABA60784-D787-8A42-84E7-BAFE2C7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31">
              <a:extLst>
                <a:ext uri="{FF2B5EF4-FFF2-40B4-BE49-F238E27FC236}">
                  <a16:creationId xmlns:a16="http://schemas.microsoft.com/office/drawing/2014/main" id="{E1C554B3-6545-BD42-A15C-6E40E76D0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134">
              <a:extLst>
                <a:ext uri="{FF2B5EF4-FFF2-40B4-BE49-F238E27FC236}">
                  <a16:creationId xmlns:a16="http://schemas.microsoft.com/office/drawing/2014/main" id="{554CF82E-91B5-4444-8556-DFF47A92C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F8FFB54B-0D01-2140-AAC4-9D499E5536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140">
              <a:extLst>
                <a:ext uri="{FF2B5EF4-FFF2-40B4-BE49-F238E27FC236}">
                  <a16:creationId xmlns:a16="http://schemas.microsoft.com/office/drawing/2014/main" id="{736AFBAD-295E-E046-93FC-118916BC8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143">
              <a:extLst>
                <a:ext uri="{FF2B5EF4-FFF2-40B4-BE49-F238E27FC236}">
                  <a16:creationId xmlns:a16="http://schemas.microsoft.com/office/drawing/2014/main" id="{B9150812-874C-3240-A201-BE22DE3A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Cell">
            <a:extLst>
              <a:ext uri="{FF2B5EF4-FFF2-40B4-BE49-F238E27FC236}">
                <a16:creationId xmlns:a16="http://schemas.microsoft.com/office/drawing/2014/main" id="{76C71C2A-4BD6-5840-ADFE-8466C2D6BCA5}"/>
              </a:ext>
            </a:extLst>
          </p:cNvPr>
          <p:cNvGrpSpPr/>
          <p:nvPr/>
        </p:nvGrpSpPr>
        <p:grpSpPr>
          <a:xfrm>
            <a:off x="2636824" y="1019303"/>
            <a:ext cx="5444612" cy="2520000"/>
            <a:chOff x="-2404646" y="3780266"/>
            <a:chExt cx="5444612" cy="252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E06862-3AA6-6449-876C-B70B1B8AC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0" y="3780266"/>
              <a:ext cx="2520466" cy="25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DRAM Subarray Label">
              <a:extLst>
                <a:ext uri="{FF2B5EF4-FFF2-40B4-BE49-F238E27FC236}">
                  <a16:creationId xmlns:a16="http://schemas.microsoft.com/office/drawing/2014/main" id="{CF659F83-F9AE-094D-BF77-0F430986B35D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924691" y="4888644"/>
              <a:ext cx="237030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963D6E-025D-1F4D-ADD3-F091B390E6EB}"/>
                </a:ext>
              </a:extLst>
            </p:cNvPr>
            <p:cNvCxnSpPr>
              <a:cxnSpLocks/>
              <a:stCxn id="34" idx="4"/>
              <a:endCxn id="65" idx="3"/>
            </p:cNvCxnSpPr>
            <p:nvPr/>
          </p:nvCxnSpPr>
          <p:spPr>
            <a:xfrm>
              <a:off x="-2404646" y="5132962"/>
              <a:ext cx="3293260" cy="79825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C951E6-23EF-4C4E-8732-378AFE7AAF8F}"/>
                </a:ext>
              </a:extLst>
            </p:cNvPr>
            <p:cNvCxnSpPr>
              <a:cxnSpLocks/>
              <a:stCxn id="34" idx="0"/>
              <a:endCxn id="65" idx="1"/>
            </p:cNvCxnSpPr>
            <p:nvPr/>
          </p:nvCxnSpPr>
          <p:spPr>
            <a:xfrm flipV="1">
              <a:off x="-2404646" y="4149311"/>
              <a:ext cx="3293260" cy="757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wBuffer">
            <a:extLst>
              <a:ext uri="{FF2B5EF4-FFF2-40B4-BE49-F238E27FC236}">
                <a16:creationId xmlns:a16="http://schemas.microsoft.com/office/drawing/2014/main" id="{16F050E2-6030-CB48-8464-4FA93CBAF1D4}"/>
              </a:ext>
            </a:extLst>
          </p:cNvPr>
          <p:cNvSpPr>
            <a:spLocks/>
          </p:cNvSpPr>
          <p:nvPr/>
        </p:nvSpPr>
        <p:spPr>
          <a:xfrm>
            <a:off x="572957" y="3083982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F1DA3D-D44B-7545-B8E5-817074780745}"/>
              </a:ext>
            </a:extLst>
          </p:cNvPr>
          <p:cNvGrpSpPr/>
          <p:nvPr/>
        </p:nvGrpSpPr>
        <p:grpSpPr>
          <a:xfrm>
            <a:off x="475355" y="1264624"/>
            <a:ext cx="3011929" cy="1819358"/>
            <a:chOff x="475355" y="883624"/>
            <a:chExt cx="3011929" cy="1819358"/>
          </a:xfrm>
        </p:grpSpPr>
        <p:sp>
          <p:nvSpPr>
            <p:cNvPr id="209" name="shade1">
              <a:extLst>
                <a:ext uri="{FF2B5EF4-FFF2-40B4-BE49-F238E27FC236}">
                  <a16:creationId xmlns:a16="http://schemas.microsoft.com/office/drawing/2014/main" id="{86D9CF36-D214-E245-8E2B-0E202246FBC4}"/>
                </a:ext>
              </a:extLst>
            </p:cNvPr>
            <p:cNvSpPr/>
            <p:nvPr/>
          </p:nvSpPr>
          <p:spPr>
            <a:xfrm>
              <a:off x="482484" y="883624"/>
              <a:ext cx="3004800" cy="805769"/>
            </a:xfrm>
            <a:prstGeom prst="rect">
              <a:avLst/>
            </a:prstGeom>
            <a:solidFill>
              <a:srgbClr val="F2F2F2">
                <a:alpha val="7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shade2">
              <a:extLst>
                <a:ext uri="{FF2B5EF4-FFF2-40B4-BE49-F238E27FC236}">
                  <a16:creationId xmlns:a16="http://schemas.microsoft.com/office/drawing/2014/main" id="{934C2FD5-4A2A-654C-B99B-B1CA4908CF02}"/>
                </a:ext>
              </a:extLst>
            </p:cNvPr>
            <p:cNvGrpSpPr/>
            <p:nvPr/>
          </p:nvGrpSpPr>
          <p:grpSpPr>
            <a:xfrm>
              <a:off x="475355" y="1705630"/>
              <a:ext cx="3011929" cy="997352"/>
              <a:chOff x="475355" y="1705630"/>
              <a:chExt cx="3011929" cy="9973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872994-68F9-3644-915B-8FE8A9AA62D9}"/>
                  </a:ext>
                </a:extLst>
              </p:cNvPr>
              <p:cNvSpPr/>
              <p:nvPr/>
            </p:nvSpPr>
            <p:spPr>
              <a:xfrm>
                <a:off x="572957" y="1705630"/>
                <a:ext cx="2558770" cy="3293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A5FB40-C94C-4648-BAD7-AF7AEDB60327}"/>
                  </a:ext>
                </a:extLst>
              </p:cNvPr>
              <p:cNvSpPr/>
              <p:nvPr/>
            </p:nvSpPr>
            <p:spPr>
              <a:xfrm>
                <a:off x="475355" y="2052534"/>
                <a:ext cx="3011929" cy="640265"/>
              </a:xfrm>
              <a:prstGeom prst="rect">
                <a:avLst/>
              </a:prstGeom>
              <a:solidFill>
                <a:srgbClr val="F2F2F2">
                  <a:alpha val="7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26E1AA0-54DD-A449-BF07-A35F6DD41085}"/>
                  </a:ext>
                </a:extLst>
              </p:cNvPr>
              <p:cNvCxnSpPr>
                <a:cxnSpLocks/>
                <a:stCxn id="43" idx="2"/>
                <a:endCxn id="6" idx="0"/>
              </p:cNvCxnSpPr>
              <p:nvPr/>
            </p:nvCxnSpPr>
            <p:spPr>
              <a:xfrm>
                <a:off x="1852342" y="2035027"/>
                <a:ext cx="7125" cy="66795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B96401-1F40-9C4E-90F7-5C414D7D0975}"/>
              </a:ext>
            </a:extLst>
          </p:cNvPr>
          <p:cNvSpPr txBox="1"/>
          <p:nvPr/>
        </p:nvSpPr>
        <p:spPr>
          <a:xfrm>
            <a:off x="325760" y="4461037"/>
            <a:ext cx="848770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Row Activation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Fetch the row’s content into the row buffer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Column Access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BD5511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Read/Write a column in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BD5511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  <a:p>
            <a:pPr marL="182880" marR="0" lvl="0" indent="-3657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Precharge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: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Calibri"/>
              </a:rPr>
              <a:t>Disconnect the row from the row buffer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66" name="cellcircuitry">
            <a:extLst>
              <a:ext uri="{FF2B5EF4-FFF2-40B4-BE49-F238E27FC236}">
                <a16:creationId xmlns:a16="http://schemas.microsoft.com/office/drawing/2014/main" id="{46DF6924-BE1E-C849-BBC4-19C1A272BB4B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54" y="1343817"/>
            <a:ext cx="2134602" cy="1883008"/>
            <a:chOff x="2503373" y="1725956"/>
            <a:chExt cx="3956413" cy="349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CF1DD3-7069-304F-A7DA-2B3412AB7E30}"/>
                </a:ext>
              </a:extLst>
            </p:cNvPr>
            <p:cNvSpPr/>
            <p:nvPr/>
          </p:nvSpPr>
          <p:spPr>
            <a:xfrm>
              <a:off x="3057157" y="1725956"/>
              <a:ext cx="2337083" cy="42576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52F46A-1077-7542-BBFA-856672359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178" y="2195146"/>
              <a:ext cx="3116691" cy="0"/>
            </a:xfrm>
            <a:prstGeom prst="straightConnector1">
              <a:avLst/>
            </a:prstGeom>
            <a:ln w="254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93E37DB-43B9-6A4B-A6E6-2B91C6B133BB}"/>
                </a:ext>
              </a:extLst>
            </p:cNvPr>
            <p:cNvSpPr/>
            <p:nvPr/>
          </p:nvSpPr>
          <p:spPr>
            <a:xfrm rot="16200000">
              <a:off x="1992555" y="3889642"/>
              <a:ext cx="2274939" cy="37787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Capacitor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13AABF-20EF-794E-BB12-5EDDEF53BDFD}"/>
                </a:ext>
              </a:extLst>
            </p:cNvPr>
            <p:cNvSpPr/>
            <p:nvPr/>
          </p:nvSpPr>
          <p:spPr>
            <a:xfrm>
              <a:off x="2503373" y="2429645"/>
              <a:ext cx="1915832" cy="46593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Access transistor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6437664-3173-D741-BE03-EE15F300DC1E}"/>
                </a:ext>
              </a:extLst>
            </p:cNvPr>
            <p:cNvSpPr/>
            <p:nvPr/>
          </p:nvSpPr>
          <p:spPr>
            <a:xfrm rot="5400000">
              <a:off x="5296737" y="3760834"/>
              <a:ext cx="1898125" cy="42797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482588-6540-6F45-BE62-C51B52C61F46}"/>
                </a:ext>
              </a:extLst>
            </p:cNvPr>
            <p:cNvCxnSpPr/>
            <p:nvPr/>
          </p:nvCxnSpPr>
          <p:spPr>
            <a:xfrm flipV="1">
              <a:off x="5929194" y="1893565"/>
              <a:ext cx="0" cy="3030317"/>
            </a:xfrm>
            <a:prstGeom prst="straightConnector1">
              <a:avLst/>
            </a:prstGeom>
            <a:ln w="25400" cap="rnd">
              <a:solidFill>
                <a:srgbClr val="ED7D3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7817F79-466E-E541-9326-B6A6EAE093EE}"/>
                </a:ext>
              </a:extLst>
            </p:cNvPr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048790-DE7A-DB4E-A4E0-C9F6C492A708}"/>
                </a:ext>
              </a:extLst>
            </p:cNvPr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F85791-878D-2743-AE84-431CB159E26B}"/>
                </a:ext>
              </a:extLst>
            </p:cNvPr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3F581E3-1341-204E-8866-3199BA957DDD}"/>
                </a:ext>
              </a:extLst>
            </p:cNvPr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C63D4-F5CD-0D4F-A655-81F4FF8B31E6}"/>
                </a:ext>
              </a:extLst>
            </p:cNvPr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57406BD-028A-094D-A661-DCB36E83F0AB}"/>
                </a:ext>
              </a:extLst>
            </p:cNvPr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C7F58A-CAA4-0343-BC92-9F8CB583DFB9}"/>
                </a:ext>
              </a:extLst>
            </p:cNvPr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FFB667-2872-7446-B648-3CB8CAE00854}"/>
                </a:ext>
              </a:extLst>
            </p:cNvPr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ECF5817-489C-E644-911C-81A8EB620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135" y="3025757"/>
              <a:ext cx="813905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C019236-72BE-594C-9F95-570010000624}"/>
                </a:ext>
              </a:extLst>
            </p:cNvPr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D4C3E1D-6D52-734E-AAE8-A9B62618D456}"/>
                </a:ext>
              </a:extLst>
            </p:cNvPr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leakagepaths">
            <a:extLst>
              <a:ext uri="{FF2B5EF4-FFF2-40B4-BE49-F238E27FC236}">
                <a16:creationId xmlns:a16="http://schemas.microsoft.com/office/drawing/2014/main" id="{E61A3EBE-E793-1A45-8CC0-ACC4CE1750A4}"/>
              </a:ext>
            </a:extLst>
          </p:cNvPr>
          <p:cNvGrpSpPr/>
          <p:nvPr/>
        </p:nvGrpSpPr>
        <p:grpSpPr>
          <a:xfrm>
            <a:off x="6600266" y="2192156"/>
            <a:ext cx="921274" cy="925681"/>
            <a:chOff x="3989848" y="3270498"/>
            <a:chExt cx="921274" cy="92568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41B1E-D173-D84C-B5E8-9B459FD4BD0B}"/>
                </a:ext>
              </a:extLst>
            </p:cNvPr>
            <p:cNvCxnSpPr>
              <a:cxnSpLocks/>
            </p:cNvCxnSpPr>
            <p:nvPr/>
          </p:nvCxnSpPr>
          <p:spPr>
            <a:xfrm>
              <a:off x="3989848" y="3375855"/>
              <a:ext cx="0" cy="67037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3BCD128-3AF3-B74E-8B06-109D35BE0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43" y="3270498"/>
              <a:ext cx="7826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29345BF-1F4C-1D45-A4C8-26212938D649}"/>
                </a:ext>
              </a:extLst>
            </p:cNvPr>
            <p:cNvSpPr/>
            <p:nvPr/>
          </p:nvSpPr>
          <p:spPr>
            <a:xfrm>
              <a:off x="4062685" y="3334405"/>
              <a:ext cx="84843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charge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leakage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paths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370A77F-2157-F94D-B6DB-F27772AD4AA1}"/>
              </a:ext>
            </a:extLst>
          </p:cNvPr>
          <p:cNvSpPr txBox="1"/>
          <p:nvPr/>
        </p:nvSpPr>
        <p:spPr>
          <a:xfrm>
            <a:off x="4358921" y="3578519"/>
            <a:ext cx="4801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Restores the capacitor voltage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with a time period called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refresh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C7687A-B640-B04D-85A1-C5BEDCC2D5F1}"/>
              </a:ext>
            </a:extLst>
          </p:cNvPr>
          <p:cNvGrpSpPr/>
          <p:nvPr/>
        </p:nvGrpSpPr>
        <p:grpSpPr>
          <a:xfrm>
            <a:off x="572957" y="3390517"/>
            <a:ext cx="2573019" cy="793330"/>
            <a:chOff x="572957" y="2912026"/>
            <a:chExt cx="2573019" cy="79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387A36-D093-B944-B3A1-6817C5507D4A}"/>
                </a:ext>
              </a:extLst>
            </p:cNvPr>
            <p:cNvSpPr txBox="1"/>
            <p:nvPr/>
          </p:nvSpPr>
          <p:spPr>
            <a:xfrm>
              <a:off x="572957" y="3305246"/>
              <a:ext cx="257301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I/O Circuitry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72C184A-0284-974A-AAF5-5837F1F9828E}"/>
                </a:ext>
              </a:extLst>
            </p:cNvPr>
            <p:cNvCxnSpPr>
              <a:cxnSpLocks/>
              <a:stCxn id="6" idx="2"/>
              <a:endCxn id="59" idx="0"/>
            </p:cNvCxnSpPr>
            <p:nvPr/>
          </p:nvCxnSpPr>
          <p:spPr>
            <a:xfrm>
              <a:off x="1859467" y="2912026"/>
              <a:ext cx="0" cy="393220"/>
            </a:xfrm>
            <a:prstGeom prst="straightConnector1">
              <a:avLst/>
            </a:prstGeom>
            <a:ln w="38100">
              <a:solidFill>
                <a:srgbClr val="BD541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45B8EAF6-8285-8FEF-7366-58A06C7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100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allAtOnce"/>
      <p:bldP spid="12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DAF10B2-6571-5A4E-B3FB-A38CB71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Circuit-Level Justification </a:t>
            </a:r>
            <a:br>
              <a:rPr lang="en-US" dirty="0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Temperature Analysis</a:t>
            </a:r>
            <a:endParaRPr lang="en-US" sz="2800">
              <a:ea typeface="Cambri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A40EE-73C4-4C53-A6D7-0C2F255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Cambria"/>
                <a:ea typeface="Cambria"/>
              </a:rPr>
              <a:t>We hypothesize that our observations are caused by the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</a:rPr>
              <a:t>non-monotonic behavior of charge trapping</a:t>
            </a:r>
            <a:r>
              <a:rPr lang="en-US" sz="2000" dirty="0">
                <a:latin typeface="Cambria"/>
                <a:ea typeface="Cambria"/>
              </a:rPr>
              <a:t> characteristics of DRAM </a:t>
            </a:r>
            <a:r>
              <a:rPr lang="en-US" sz="2000">
                <a:latin typeface="Cambria"/>
                <a:ea typeface="Cambria"/>
              </a:rPr>
              <a:t>cells</a:t>
            </a:r>
            <a:endParaRPr lang="en-US" sz="2000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532588-010F-4E46-9124-883A4632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84" y="1922032"/>
            <a:ext cx="5622324" cy="25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720E8-18BE-4C42-87ED-746FDFC7A264}"/>
              </a:ext>
            </a:extLst>
          </p:cNvPr>
          <p:cNvSpPr txBox="1"/>
          <p:nvPr/>
        </p:nvSpPr>
        <p:spPr>
          <a:xfrm>
            <a:off x="1686697" y="1569308"/>
            <a:ext cx="57706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3D TCAD model [Yang+, EDL'19]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3324-BFB1-45F7-A641-6CC9E1105E91}"/>
              </a:ext>
            </a:extLst>
          </p:cNvPr>
          <p:cNvSpPr txBox="1"/>
          <p:nvPr/>
        </p:nvSpPr>
        <p:spPr>
          <a:xfrm>
            <a:off x="0" y="4701725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decreases as temperature increases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, until a temperature inflection point where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HC</a:t>
            </a:r>
            <a:r>
              <a:rPr kumimoji="0" lang="en-US" sz="2000" b="1" i="1" u="none" strike="noStrike" kern="1200" cap="none" spc="0" normalizeH="0" baseline="-2500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first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38233"/>
                </a:solidFill>
                <a:effectLst/>
                <a:uLnTx/>
                <a:uFillTx/>
                <a:latin typeface="Cambria"/>
                <a:ea typeface="Cambria"/>
                <a:cs typeface="Arial"/>
              </a:rPr>
              <a:t> starts to increase as temperature increases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38233"/>
              </a:solidFill>
              <a:effectLst/>
              <a:uLnTx/>
              <a:uFillTx/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FA39-39B8-4AEF-A1B5-6E8092D9E449}"/>
              </a:ext>
            </a:extLst>
          </p:cNvPr>
          <p:cNvSpPr txBox="1"/>
          <p:nvPr/>
        </p:nvSpPr>
        <p:spPr>
          <a:xfrm>
            <a:off x="-2059" y="5669671"/>
            <a:ext cx="9144000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58431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cell is more vulnerable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 to RowHammer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temperatures close to its temperature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/>
                <a:ea typeface="+mn-lt"/>
                <a:cs typeface="Calibri" panose="020F0502020204030204"/>
              </a:rPr>
              <a:t>inflection point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/>
              <a:ea typeface="Cambr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683A-AF24-BE44-AA9A-A709B1A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RowHammer 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6B0-A99C-BE4F-BD83-C04322CB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Increased refresh rate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Physical isolation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Reactive refresh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Proactive throttling</a:t>
            </a:r>
          </a:p>
        </p:txBody>
      </p:sp>
      <p:sp>
        <p:nvSpPr>
          <p:cNvPr id="10" name="DRAM Bank">
            <a:extLst>
              <a:ext uri="{FF2B5EF4-FFF2-40B4-BE49-F238E27FC236}">
                <a16:creationId xmlns:a16="http://schemas.microsoft.com/office/drawing/2014/main" id="{5743497B-6D87-FE41-A92D-69E792987E0F}"/>
              </a:ext>
            </a:extLst>
          </p:cNvPr>
          <p:cNvSpPr/>
          <p:nvPr/>
        </p:nvSpPr>
        <p:spPr>
          <a:xfrm>
            <a:off x="3377023" y="2376154"/>
            <a:ext cx="2389953" cy="1759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5" name="Attacker">
            <a:extLst>
              <a:ext uri="{FF2B5EF4-FFF2-40B4-BE49-F238E27FC236}">
                <a16:creationId xmlns:a16="http://schemas.microsoft.com/office/drawing/2014/main" id="{D0DE4FAF-51A1-CB43-9EFD-59FAC416DAE5}"/>
              </a:ext>
            </a:extLst>
          </p:cNvPr>
          <p:cNvSpPr/>
          <p:nvPr/>
        </p:nvSpPr>
        <p:spPr>
          <a:xfrm>
            <a:off x="3377023" y="2720137"/>
            <a:ext cx="2389953" cy="304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6" name="Sensitive">
            <a:extLst>
              <a:ext uri="{FF2B5EF4-FFF2-40B4-BE49-F238E27FC236}">
                <a16:creationId xmlns:a16="http://schemas.microsoft.com/office/drawing/2014/main" id="{7AB96C5E-584D-8D46-9217-74E83BBB1586}"/>
              </a:ext>
            </a:extLst>
          </p:cNvPr>
          <p:cNvSpPr/>
          <p:nvPr/>
        </p:nvSpPr>
        <p:spPr>
          <a:xfrm>
            <a:off x="3377023" y="3523261"/>
            <a:ext cx="2389953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7" name="Isolation">
            <a:extLst>
              <a:ext uri="{FF2B5EF4-FFF2-40B4-BE49-F238E27FC236}">
                <a16:creationId xmlns:a16="http://schemas.microsoft.com/office/drawing/2014/main" id="{6D4E1C76-7163-4E4A-8349-D675356E1579}"/>
              </a:ext>
            </a:extLst>
          </p:cNvPr>
          <p:cNvSpPr/>
          <p:nvPr/>
        </p:nvSpPr>
        <p:spPr>
          <a:xfrm>
            <a:off x="3377023" y="3024944"/>
            <a:ext cx="2389953" cy="4983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Isolation Rows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6709D-1722-4C44-8D8D-0F088D63C6E5}"/>
              </a:ext>
            </a:extLst>
          </p:cNvPr>
          <p:cNvCxnSpPr/>
          <p:nvPr/>
        </p:nvCxnSpPr>
        <p:spPr>
          <a:xfrm>
            <a:off x="5859572" y="3036521"/>
            <a:ext cx="0" cy="466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70F79E-0E41-C340-B0F4-9B8CEF0D617D}"/>
              </a:ext>
            </a:extLst>
          </p:cNvPr>
          <p:cNvSpPr txBox="1"/>
          <p:nvPr/>
        </p:nvSpPr>
        <p:spPr>
          <a:xfrm>
            <a:off x="5857505" y="3085331"/>
            <a:ext cx="217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Large-enough distance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4" name="DRAM Bank">
            <a:extLst>
              <a:ext uri="{FF2B5EF4-FFF2-40B4-BE49-F238E27FC236}">
                <a16:creationId xmlns:a16="http://schemas.microsoft.com/office/drawing/2014/main" id="{C6733633-CA11-3C48-8078-296AE05F4511}"/>
              </a:ext>
            </a:extLst>
          </p:cNvPr>
          <p:cNvSpPr/>
          <p:nvPr/>
        </p:nvSpPr>
        <p:spPr>
          <a:xfrm>
            <a:off x="3377023" y="4308522"/>
            <a:ext cx="2389953" cy="1575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DRAM Bank</a:t>
            </a:r>
          </a:p>
        </p:txBody>
      </p:sp>
      <p:sp>
        <p:nvSpPr>
          <p:cNvPr id="15" name="Attacker">
            <a:extLst>
              <a:ext uri="{FF2B5EF4-FFF2-40B4-BE49-F238E27FC236}">
                <a16:creationId xmlns:a16="http://schemas.microsoft.com/office/drawing/2014/main" id="{DDF114CD-9A17-3944-893C-EF5051A892D2}"/>
              </a:ext>
            </a:extLst>
          </p:cNvPr>
          <p:cNvSpPr/>
          <p:nvPr/>
        </p:nvSpPr>
        <p:spPr>
          <a:xfrm>
            <a:off x="3370479" y="4899439"/>
            <a:ext cx="2389953" cy="372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Aggressor Row</a:t>
            </a:r>
          </a:p>
        </p:txBody>
      </p:sp>
      <p:sp>
        <p:nvSpPr>
          <p:cNvPr id="16" name="Sensitive">
            <a:extLst>
              <a:ext uri="{FF2B5EF4-FFF2-40B4-BE49-F238E27FC236}">
                <a16:creationId xmlns:a16="http://schemas.microsoft.com/office/drawing/2014/main" id="{B707F687-216F-5348-84B1-B76BC1637C95}"/>
              </a:ext>
            </a:extLst>
          </p:cNvPr>
          <p:cNvSpPr/>
          <p:nvPr/>
        </p:nvSpPr>
        <p:spPr>
          <a:xfrm>
            <a:off x="3377023" y="5270429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481CC-82CF-A34B-8307-6698E5B3492A}"/>
              </a:ext>
            </a:extLst>
          </p:cNvPr>
          <p:cNvSpPr txBox="1"/>
          <p:nvPr/>
        </p:nvSpPr>
        <p:spPr>
          <a:xfrm>
            <a:off x="6182643" y="4467467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20" name="Sensitive">
            <a:extLst>
              <a:ext uri="{FF2B5EF4-FFF2-40B4-BE49-F238E27FC236}">
                <a16:creationId xmlns:a16="http://schemas.microsoft.com/office/drawing/2014/main" id="{B1F54E72-A613-9D44-B666-77824E10B41B}"/>
              </a:ext>
            </a:extLst>
          </p:cNvPr>
          <p:cNvSpPr/>
          <p:nvPr/>
        </p:nvSpPr>
        <p:spPr>
          <a:xfrm>
            <a:off x="3377023" y="4369147"/>
            <a:ext cx="2389953" cy="532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38234"/>
                </a:solidFill>
              </a:rPr>
              <a:t>Victim Rows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AB3509-8AAA-C24E-89F1-55F90A15DA2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766976" y="4635367"/>
            <a:ext cx="415667" cy="1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CEE2C0-D677-2D4C-BC52-2E7FBE10C46E}"/>
              </a:ext>
            </a:extLst>
          </p:cNvPr>
          <p:cNvSpPr txBox="1"/>
          <p:nvPr/>
        </p:nvSpPr>
        <p:spPr>
          <a:xfrm>
            <a:off x="6182643" y="5369412"/>
            <a:ext cx="85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Refresh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040377-0424-DB4E-8A62-495693B1388C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 flipV="1">
            <a:off x="5766976" y="5536649"/>
            <a:ext cx="415667" cy="2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hidden="1">
            <a:extLst>
              <a:ext uri="{FF2B5EF4-FFF2-40B4-BE49-F238E27FC236}">
                <a16:creationId xmlns:a16="http://schemas.microsoft.com/office/drawing/2014/main" id="{8E5BF2AE-0B4C-B14A-B5A4-7F6AD7A0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34366" r="74612" b="55933"/>
          <a:stretch/>
        </p:blipFill>
        <p:spPr bwMode="auto">
          <a:xfrm>
            <a:off x="5264413" y="5937342"/>
            <a:ext cx="992038" cy="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hidden="1">
            <a:extLst>
              <a:ext uri="{FF2B5EF4-FFF2-40B4-BE49-F238E27FC236}">
                <a16:creationId xmlns:a16="http://schemas.microsoft.com/office/drawing/2014/main" id="{50C9C073-0849-DC41-8716-7D6C51D2A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9" t="77834" r="8910" b="12550"/>
          <a:stretch/>
        </p:blipFill>
        <p:spPr bwMode="auto">
          <a:xfrm>
            <a:off x="3533550" y="5943153"/>
            <a:ext cx="1104181" cy="6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28D47331-4792-1643-A508-33E3E501DC31}"/>
              </a:ext>
            </a:extLst>
          </p:cNvPr>
          <p:cNvSpPr/>
          <p:nvPr/>
        </p:nvSpPr>
        <p:spPr>
          <a:xfrm>
            <a:off x="4968815" y="5936726"/>
            <a:ext cx="431321" cy="19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9794075-9A24-6D4B-8678-0ABC6827A966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4637731" y="6269973"/>
            <a:ext cx="626682" cy="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91D7003-0FBC-3649-929B-9FEB797BC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" y="1485505"/>
            <a:ext cx="3091969" cy="677074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5444DBE-7039-3243-B14E-9EFB4C633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72" b="15197"/>
          <a:stretch/>
        </p:blipFill>
        <p:spPr>
          <a:xfrm>
            <a:off x="3533550" y="1485505"/>
            <a:ext cx="3099247" cy="72062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EDEB2F-3962-624D-8FE5-7C0621E7A797}"/>
              </a:ext>
            </a:extLst>
          </p:cNvPr>
          <p:cNvCxnSpPr>
            <a:cxnSpLocks/>
          </p:cNvCxnSpPr>
          <p:nvPr/>
        </p:nvCxnSpPr>
        <p:spPr>
          <a:xfrm>
            <a:off x="3225875" y="1862148"/>
            <a:ext cx="615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1F2C1-3F27-7A4E-8E90-4D6710E21D03}"/>
              </a:ext>
            </a:extLst>
          </p:cNvPr>
          <p:cNvSpPr txBox="1"/>
          <p:nvPr/>
        </p:nvSpPr>
        <p:spPr>
          <a:xfrm>
            <a:off x="6189187" y="4915957"/>
            <a:ext cx="284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Rapidly activated (hammered)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E3060-EED0-8544-B0BA-4147AB69D404}"/>
              </a:ext>
            </a:extLst>
          </p:cNvPr>
          <p:cNvCxnSpPr>
            <a:cxnSpLocks/>
            <a:stCxn id="26" idx="1"/>
            <a:endCxn id="15" idx="3"/>
          </p:cNvCxnSpPr>
          <p:nvPr/>
        </p:nvCxnSpPr>
        <p:spPr>
          <a:xfrm flipH="1">
            <a:off x="5760432" y="5085234"/>
            <a:ext cx="428755" cy="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B9F59-CF78-F64F-BB90-EE87397AE7CE}"/>
              </a:ext>
            </a:extLst>
          </p:cNvPr>
          <p:cNvSpPr txBox="1"/>
          <p:nvPr/>
        </p:nvSpPr>
        <p:spPr>
          <a:xfrm>
            <a:off x="6575158" y="1526373"/>
            <a:ext cx="26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REF-to-REF time reduces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15D3-6D25-1C4F-8F83-C122729C3D7B}"/>
              </a:ext>
            </a:extLst>
          </p:cNvPr>
          <p:cNvSpPr/>
          <p:nvPr/>
        </p:nvSpPr>
        <p:spPr>
          <a:xfrm>
            <a:off x="6575158" y="1831017"/>
            <a:ext cx="257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fit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97A0A-9C49-7141-8D45-7602BF4075C0}"/>
              </a:ext>
            </a:extLst>
          </p:cNvPr>
          <p:cNvSpPr/>
          <p:nvPr/>
        </p:nvSpPr>
        <p:spPr>
          <a:xfrm>
            <a:off x="3281910" y="6586662"/>
            <a:ext cx="337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</a:rPr>
              <a:t>Fewer activations can be performed</a:t>
            </a:r>
          </a:p>
        </p:txBody>
      </p:sp>
      <p:pic>
        <p:nvPicPr>
          <p:cNvPr id="44" name="Picture Placeholder 32">
            <a:extLst>
              <a:ext uri="{FF2B5EF4-FFF2-40B4-BE49-F238E27FC236}">
                <a16:creationId xmlns:a16="http://schemas.microsoft.com/office/drawing/2014/main" id="{96AE701D-6AF8-104A-8BE2-772027BAA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3450518" y="5963419"/>
            <a:ext cx="1241221" cy="705540"/>
          </a:xfrm>
          <a:prstGeom prst="rect">
            <a:avLst/>
          </a:prstGeom>
        </p:spPr>
      </p:pic>
      <p:pic>
        <p:nvPicPr>
          <p:cNvPr id="49" name="Picture Placeholder 37" descr="A picture containing text&#10;&#10;Description automatically generated">
            <a:extLst>
              <a:ext uri="{FF2B5EF4-FFF2-40B4-BE49-F238E27FC236}">
                <a16:creationId xmlns:a16="http://schemas.microsoft.com/office/drawing/2014/main" id="{E8A97868-E294-F44C-8499-9C25A3CC9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 b="21589"/>
          <a:stretch>
            <a:fillRect/>
          </a:stretch>
        </p:blipFill>
        <p:spPr>
          <a:xfrm>
            <a:off x="5270957" y="5926003"/>
            <a:ext cx="1241220" cy="70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2BDA-8E17-FB95-F0CE-C254BA0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5" grpId="0" animBg="1"/>
      <p:bldP spid="6" grpId="0" animBg="1"/>
      <p:bldP spid="7" grpId="0" animBg="1"/>
      <p:bldP spid="13" grpId="0"/>
      <p:bldP spid="14" grpId="0" animBg="1"/>
      <p:bldP spid="15" grpId="0" animBg="1"/>
      <p:bldP spid="16" grpId="0" animBg="1"/>
      <p:bldP spid="19" grpId="0"/>
      <p:bldP spid="20" grpId="0" animBg="1"/>
      <p:bldP spid="24" grpId="0"/>
      <p:bldP spid="26" grpId="0"/>
      <p:bldP spid="11" grpId="0"/>
      <p:bldP spid="17" grpId="0"/>
      <p:bldP spid="3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74C7-9EA5-D633-0120-F5A34CC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 Mitigation across Generations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07CFD-3EDB-CB94-A15D-42748179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0" t="9371" r="9553" b="18975"/>
          <a:stretch/>
        </p:blipFill>
        <p:spPr>
          <a:xfrm>
            <a:off x="1218541" y="1488816"/>
            <a:ext cx="7137584" cy="218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10DD-374F-31B3-63C2-E01DBD101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7" t="9418" r="9295" b="18927"/>
          <a:stretch/>
        </p:blipFill>
        <p:spPr>
          <a:xfrm>
            <a:off x="1201307" y="1488816"/>
            <a:ext cx="7173209" cy="21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2A5E4-98FA-4581-D0B3-3801209F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8" t="9379" r="9625" b="18966"/>
          <a:stretch/>
        </p:blipFill>
        <p:spPr>
          <a:xfrm>
            <a:off x="1211963" y="1488815"/>
            <a:ext cx="7137583" cy="218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726B1-A976-6EAF-CAB6-DBCC2907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7" t="8859" r="9714" b="19428"/>
          <a:stretch/>
        </p:blipFill>
        <p:spPr>
          <a:xfrm>
            <a:off x="1199605" y="1474892"/>
            <a:ext cx="7138575" cy="218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61A5E-179B-99DF-E987-C132DB3E2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7" t="9196" r="9714" b="19090"/>
          <a:stretch/>
        </p:blipFill>
        <p:spPr>
          <a:xfrm>
            <a:off x="1199605" y="1481199"/>
            <a:ext cx="7138575" cy="218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74134-2F25-1888-29AC-E8B1FDE3E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18" t="8477" r="9714" b="19869"/>
          <a:stretch/>
        </p:blipFill>
        <p:spPr>
          <a:xfrm>
            <a:off x="1198836" y="1458261"/>
            <a:ext cx="7138577" cy="21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CBCDF-F939-0E34-75F6-EB6B291FC8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61" t="8859" r="9782" b="19428"/>
          <a:stretch/>
        </p:blipFill>
        <p:spPr>
          <a:xfrm>
            <a:off x="1184126" y="1464540"/>
            <a:ext cx="7137583" cy="2185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76BA7-0218-E1A3-3545-385DE55216C0}"/>
              </a:ext>
            </a:extLst>
          </p:cNvPr>
          <p:cNvSpPr txBox="1"/>
          <p:nvPr/>
        </p:nvSpPr>
        <p:spPr>
          <a:xfrm>
            <a:off x="159145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B42B1-A51F-99F3-F8D3-1454357DC992}"/>
              </a:ext>
            </a:extLst>
          </p:cNvPr>
          <p:cNvSpPr txBox="1"/>
          <p:nvPr/>
        </p:nvSpPr>
        <p:spPr>
          <a:xfrm>
            <a:off x="3593904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3DCB0-586C-B73A-319E-FC1E704290D8}"/>
              </a:ext>
            </a:extLst>
          </p:cNvPr>
          <p:cNvSpPr txBox="1"/>
          <p:nvPr/>
        </p:nvSpPr>
        <p:spPr>
          <a:xfrm>
            <a:off x="5611608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DBB32-C4A1-EE72-1248-3DBD4EBE4DFE}"/>
              </a:ext>
            </a:extLst>
          </p:cNvPr>
          <p:cNvSpPr txBox="1"/>
          <p:nvPr/>
        </p:nvSpPr>
        <p:spPr>
          <a:xfrm>
            <a:off x="7669942" y="361831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0EDB-263B-7889-88DF-884B7BE5E124}"/>
              </a:ext>
            </a:extLst>
          </p:cNvPr>
          <p:cNvSpPr txBox="1"/>
          <p:nvPr/>
        </p:nvSpPr>
        <p:spPr>
          <a:xfrm>
            <a:off x="160607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B0C9F-41C7-F1A4-C165-7690F653A33D}"/>
              </a:ext>
            </a:extLst>
          </p:cNvPr>
          <p:cNvSpPr txBox="1"/>
          <p:nvPr/>
        </p:nvSpPr>
        <p:spPr>
          <a:xfrm>
            <a:off x="3608530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DB180-BC2E-82E9-C24C-0B76DAD7F33E}"/>
              </a:ext>
            </a:extLst>
          </p:cNvPr>
          <p:cNvSpPr txBox="1"/>
          <p:nvPr/>
        </p:nvSpPr>
        <p:spPr>
          <a:xfrm>
            <a:off x="5626234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F8FA3-B930-D537-D36F-3AAA7F3B3CC7}"/>
              </a:ext>
            </a:extLst>
          </p:cNvPr>
          <p:cNvSpPr txBox="1"/>
          <p:nvPr/>
        </p:nvSpPr>
        <p:spPr>
          <a:xfrm>
            <a:off x="7684568" y="116321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7D8BE-AE3D-C4E3-A728-E70D2DDB3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210" y="1163212"/>
            <a:ext cx="7173209" cy="2767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B6C3-708B-B6C9-A753-887596DC5C0C}"/>
              </a:ext>
            </a:extLst>
          </p:cNvPr>
          <p:cNvGrpSpPr/>
          <p:nvPr/>
        </p:nvGrpSpPr>
        <p:grpSpPr>
          <a:xfrm>
            <a:off x="1909287" y="1488815"/>
            <a:ext cx="2648903" cy="2209853"/>
            <a:chOff x="2127003" y="3624503"/>
            <a:chExt cx="2648903" cy="2209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9CC9C4-05D5-D704-E4AE-8A87435E4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682" y="3636536"/>
              <a:ext cx="0" cy="2141447"/>
            </a:xfrm>
            <a:prstGeom prst="line">
              <a:avLst/>
            </a:prstGeom>
            <a:ln w="19050">
              <a:solidFill>
                <a:srgbClr val="7C52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5C0916-61B9-6416-F69F-E4B1FAD75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042" y="3636536"/>
              <a:ext cx="0" cy="2141448"/>
            </a:xfrm>
            <a:prstGeom prst="line">
              <a:avLst/>
            </a:prstGeom>
            <a:ln w="19050">
              <a:solidFill>
                <a:srgbClr val="00B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ABC1A9-04F1-6C62-A00E-4B8C2476B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94" y="3636535"/>
              <a:ext cx="0" cy="2141448"/>
            </a:xfrm>
            <a:prstGeom prst="line">
              <a:avLst/>
            </a:prstGeom>
            <a:ln w="19050">
              <a:solidFill>
                <a:srgbClr val="0C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9E076F-4220-990E-6F5D-DB1806C8A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67" y="3636535"/>
              <a:ext cx="0" cy="2141448"/>
            </a:xfrm>
            <a:prstGeom prst="line">
              <a:avLst/>
            </a:prstGeom>
            <a:ln w="19050">
              <a:solidFill>
                <a:srgbClr val="D7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8DD1B9-B9DA-EE2D-05DA-EAC533E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905" y="3624503"/>
              <a:ext cx="0" cy="2141448"/>
            </a:xfrm>
            <a:prstGeom prst="line">
              <a:avLst/>
            </a:prstGeom>
            <a:ln w="19050">
              <a:solidFill>
                <a:srgbClr val="FEC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492C6-41FA-0301-3451-39B870F34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23" y="3636535"/>
              <a:ext cx="0" cy="2141448"/>
            </a:xfrm>
            <a:prstGeom prst="line">
              <a:avLst/>
            </a:prstGeom>
            <a:ln w="19050">
              <a:solidFill>
                <a:srgbClr val="E26F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000073-CAF7-BEC9-DCFB-BDFA842AC4D8}"/>
                </a:ext>
              </a:extLst>
            </p:cNvPr>
            <p:cNvSpPr txBox="1"/>
            <p:nvPr/>
          </p:nvSpPr>
          <p:spPr>
            <a:xfrm rot="16200000">
              <a:off x="1832692" y="5219584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C529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DDR3-old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6E602-FA0A-346C-B3A3-13C8122A0FE0}"/>
                </a:ext>
              </a:extLst>
            </p:cNvPr>
            <p:cNvSpPr txBox="1"/>
            <p:nvPr/>
          </p:nvSpPr>
          <p:spPr>
            <a:xfrm rot="16200000">
              <a:off x="2760332" y="5191840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DDR3-new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711298-9277-1BD1-A27D-754FEDCC307A}"/>
                </a:ext>
              </a:extLst>
            </p:cNvPr>
            <p:cNvSpPr txBox="1"/>
            <p:nvPr/>
          </p:nvSpPr>
          <p:spPr>
            <a:xfrm rot="16200000">
              <a:off x="3035208" y="5225082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E83E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4ED55-9729-FF33-E4C0-4ED9CE7BE68F}"/>
                </a:ext>
              </a:extLst>
            </p:cNvPr>
            <p:cNvSpPr txBox="1"/>
            <p:nvPr/>
          </p:nvSpPr>
          <p:spPr>
            <a:xfrm rot="16200000">
              <a:off x="3212066" y="5165766"/>
              <a:ext cx="1003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8302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AF2D2B-7DB7-FA67-55FC-07C9718EFFBB}"/>
                </a:ext>
              </a:extLst>
            </p:cNvPr>
            <p:cNvSpPr txBox="1"/>
            <p:nvPr/>
          </p:nvSpPr>
          <p:spPr>
            <a:xfrm rot="16200000">
              <a:off x="3682706" y="5185572"/>
              <a:ext cx="977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6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DDR4-new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250D5E-6686-4FE0-B944-C0185B349F65}"/>
                </a:ext>
              </a:extLst>
            </p:cNvPr>
            <p:cNvSpPr txBox="1"/>
            <p:nvPr/>
          </p:nvSpPr>
          <p:spPr>
            <a:xfrm rot="16200000">
              <a:off x="4118514" y="517086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26F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LPDDR4-1y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95C07E-16C6-AADF-63AD-20D5F88F3274}"/>
              </a:ext>
            </a:extLst>
          </p:cNvPr>
          <p:cNvSpPr txBox="1"/>
          <p:nvPr/>
        </p:nvSpPr>
        <p:spPr>
          <a:xfrm>
            <a:off x="6481895" y="2789585"/>
            <a:ext cx="570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2D237C-8E10-F672-FBAF-DA271239A0CF}"/>
              </a:ext>
            </a:extLst>
          </p:cNvPr>
          <p:cNvSpPr txBox="1"/>
          <p:nvPr/>
        </p:nvSpPr>
        <p:spPr>
          <a:xfrm>
            <a:off x="6585831" y="205833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</a:t>
            </a: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555455"/>
                  </a:solidFill>
                </a:ln>
                <a:solidFill>
                  <a:srgbClr val="5554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-ideal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3E07-B938-9F63-AF97-51A5F7E5ACAE}"/>
              </a:ext>
            </a:extLst>
          </p:cNvPr>
          <p:cNvSpPr txBox="1"/>
          <p:nvPr/>
        </p:nvSpPr>
        <p:spPr>
          <a:xfrm>
            <a:off x="7804250" y="154683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rgbClr val="66A105"/>
                  </a:solidFill>
                </a:ln>
                <a:solidFill>
                  <a:srgbClr val="66A1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srgbClr val="66A105"/>
                </a:solidFill>
              </a:ln>
              <a:solidFill>
                <a:srgbClr val="66A1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06335-2D24-517E-1ADD-0BFA2EC16A93}"/>
              </a:ext>
            </a:extLst>
          </p:cNvPr>
          <p:cNvSpPr/>
          <p:nvPr/>
        </p:nvSpPr>
        <p:spPr>
          <a:xfrm>
            <a:off x="7589263" y="1216720"/>
            <a:ext cx="682959" cy="16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ED0623-8176-F880-D83C-3EFB4D6153D4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9" r="90233"/>
          <a:stretch/>
        </p:blipFill>
        <p:spPr>
          <a:xfrm>
            <a:off x="368214" y="1485120"/>
            <a:ext cx="817522" cy="26952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925073-89FE-05AF-099E-BFE7DBAEEE91}"/>
              </a:ext>
            </a:extLst>
          </p:cNvPr>
          <p:cNvSpPr txBox="1"/>
          <p:nvPr/>
        </p:nvSpPr>
        <p:spPr>
          <a:xfrm>
            <a:off x="1561403" y="3860861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HC</a:t>
            </a:r>
            <a:r>
              <a:rPr kumimoji="0" lang="en-US" sz="16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first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(number of hammers required to induce first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bit flip)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99A845-45CD-9F21-59A8-BED1818AD63F}"/>
              </a:ext>
            </a:extLst>
          </p:cNvPr>
          <p:cNvCxnSpPr/>
          <p:nvPr/>
        </p:nvCxnSpPr>
        <p:spPr>
          <a:xfrm>
            <a:off x="8374516" y="1546830"/>
            <a:ext cx="0" cy="307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DB827C-4B03-3100-BC40-A3EF6871A3C1}"/>
              </a:ext>
            </a:extLst>
          </p:cNvPr>
          <p:cNvSpPr txBox="1"/>
          <p:nvPr/>
        </p:nvSpPr>
        <p:spPr>
          <a:xfrm>
            <a:off x="8380412" y="148527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14%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90E72D-A43B-399B-49A7-259AC7EB56FB}"/>
              </a:ext>
            </a:extLst>
          </p:cNvPr>
          <p:cNvSpPr txBox="1"/>
          <p:nvPr/>
        </p:nvSpPr>
        <p:spPr>
          <a:xfrm>
            <a:off x="1" y="5528527"/>
            <a:ext cx="888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J. S. Kim, M. Patel, A. 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Yaglikci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H. Hassan, R. Azizi,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Orosa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and O.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Mutlu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hlinkClick r:id="rId11"/>
              </a:rPr>
              <a:t>"Revisiting RowHammer: An Experimental Analysis of Modern Devices and Mitigation Techniques,”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ISCA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</a:rPr>
              <a:t>, 2020.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7106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839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 err="1"/>
              <a:t>RowPress</a:t>
            </a:r>
            <a:r>
              <a:rPr lang="en-US" sz="2700" b="1" dirty="0"/>
              <a:t> A New DRAM Read Disturbance Phenomenon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06FD8-0AC6-61B7-831C-B473177C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Keeping a DRAM row </a:t>
            </a:r>
            <a:r>
              <a:rPr lang="en-US" sz="2500" b="1" dirty="0">
                <a:solidFill>
                  <a:srgbClr val="538234"/>
                </a:solidFill>
              </a:rPr>
              <a:t>open </a:t>
            </a:r>
            <a:r>
              <a:rPr lang="en-US" sz="2500" dirty="0">
                <a:solidFill>
                  <a:srgbClr val="538234"/>
                </a:solidFill>
              </a:rPr>
              <a:t>(activated)</a:t>
            </a:r>
            <a:endParaRPr lang="en-US" sz="25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2500" dirty="0"/>
              <a:t>causes </a:t>
            </a:r>
            <a:r>
              <a:rPr lang="en-US" sz="2500" b="1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500" b="1" dirty="0">
                <a:solidFill>
                  <a:schemeClr val="accent5">
                    <a:lumMod val="75000"/>
                  </a:schemeClr>
                </a:solidFill>
              </a:rPr>
              <a:t> bitflips</a:t>
            </a:r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500" dirty="0"/>
              <a:t>in nearby cells</a:t>
            </a:r>
            <a:endParaRPr lang="en-US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2357657"/>
            <a:ext cx="6286713" cy="1990657"/>
            <a:chOff x="1428644" y="1937227"/>
            <a:chExt cx="6286713" cy="199065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027B3-AD74-4F8A-AF75-21824B3047E3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B15D70-3D3F-4C5B-BBCC-0C60E3F0760E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9E19596-B23C-97D6-EBD9-63662CF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 Prime Examples of DRAM Read Disturbance: RowHammer and </a:t>
            </a:r>
            <a:r>
              <a:rPr lang="en-GB" dirty="0" err="1"/>
              <a:t>RowPress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42124" y="2670182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21972" y="3925011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87A5-B88F-E60A-0E81-F0E321696160}"/>
              </a:ext>
            </a:extLst>
          </p:cNvPr>
          <p:cNvGrpSpPr/>
          <p:nvPr/>
        </p:nvGrpSpPr>
        <p:grpSpPr>
          <a:xfrm>
            <a:off x="3390155" y="3114418"/>
            <a:ext cx="1894974" cy="1252475"/>
            <a:chOff x="3747837" y="2774093"/>
            <a:chExt cx="1894974" cy="12524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95E55B-9295-4ECB-8CAE-343D92D896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2774093"/>
              <a:ext cx="354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207467F-ACD8-51FB-1BDE-B42C98AC6E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7" y="4026568"/>
              <a:ext cx="189497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23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5755-A1ED-8FD7-8C73-4E95671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57AA59-3233-6B58-546F-A06396E570AE}"/>
              </a:ext>
            </a:extLst>
          </p:cNvPr>
          <p:cNvSpPr txBox="1"/>
          <p:nvPr/>
        </p:nvSpPr>
        <p:spPr>
          <a:xfrm>
            <a:off x="1" y="479911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dirty="0" err="1">
                <a:latin typeface="Cambria" panose="02040503050406030204" pitchFamily="18" charset="0"/>
              </a:rPr>
              <a:t>RowPress</a:t>
            </a:r>
            <a:r>
              <a:rPr lang="en-US" sz="2400" dirty="0">
                <a:latin typeface="Cambria" panose="02040503050406030204" pitchFamily="18" charset="0"/>
              </a:rPr>
              <a:t> reduces the mean of the distribution with increased </a:t>
            </a:r>
            <a:r>
              <a:rPr lang="en-US" sz="2400" dirty="0" err="1"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latin typeface="Cambria" panose="02040503050406030204" pitchFamily="18" charset="0"/>
              </a:rPr>
              <a:t>AggOn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dirty="0">
              <a:latin typeface="Cambria" panose="02040503050406030204" pitchFamily="18" charset="0"/>
            </a:endParaRPr>
          </a:p>
          <a:p>
            <a:pPr algn="ctr">
              <a:buClr>
                <a:schemeClr val="tx1"/>
              </a:buClr>
            </a:pPr>
            <a:r>
              <a:rPr lang="en-US" sz="2400" dirty="0">
                <a:latin typeface="Cambria" panose="02040503050406030204" pitchFamily="18" charset="0"/>
              </a:rPr>
              <a:t>There is still significant variation in the </a:t>
            </a:r>
            <a:r>
              <a:rPr lang="en-US" sz="2400" dirty="0" err="1"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latin typeface="Cambria" panose="02040503050406030204" pitchFamily="18" charset="0"/>
              </a:rPr>
              <a:t>first</a:t>
            </a:r>
            <a:r>
              <a:rPr lang="en-US" sz="2400" dirty="0">
                <a:latin typeface="Cambria" panose="02040503050406030204" pitchFamily="18" charset="0"/>
              </a:rPr>
              <a:t> across rows</a:t>
            </a:r>
            <a:endParaRPr lang="en-US" sz="2400" b="1" dirty="0">
              <a:latin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C5C4796-12C2-98B6-DB22-8B8F2673538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Effect of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RowPress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on the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HC</a:t>
            </a:r>
            <a:r>
              <a:rPr lang="en-US" sz="2800" baseline="-25000" dirty="0" err="1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0E2C0C-5729-E9DB-49A4-5BA6E2701116}"/>
              </a:ext>
            </a:extLst>
          </p:cNvPr>
          <p:cNvSpPr/>
          <p:nvPr/>
        </p:nvSpPr>
        <p:spPr>
          <a:xfrm rot="16200000">
            <a:off x="645558" y="2090988"/>
            <a:ext cx="3572601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F2692-1E0C-C0D5-EE13-59A0EEE9238B}"/>
              </a:ext>
            </a:extLst>
          </p:cNvPr>
          <p:cNvSpPr/>
          <p:nvPr/>
        </p:nvSpPr>
        <p:spPr>
          <a:xfrm>
            <a:off x="2576945" y="3893724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C03A6-216B-B4E1-29E1-36B0AF46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Spatial Variation </a:t>
            </a:r>
            <a:br>
              <a:rPr lang="en-US" dirty="0"/>
            </a:br>
            <a:r>
              <a:rPr lang="en-US" dirty="0"/>
              <a:t>of Read Disturbance Vulnerability across Rows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EB2F79-05B9-2C2F-5E5A-7A8E6567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4ED-FF7E-0A06-A6C4-E5239782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5"/>
          <a:stretch/>
        </p:blipFill>
        <p:spPr>
          <a:xfrm>
            <a:off x="3236599" y="1015774"/>
            <a:ext cx="3254235" cy="30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F3BF-BBBE-7F89-6445-110BF76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2BB3F62-41AC-ECA0-729C-95EEF04E78D0}"/>
              </a:ext>
            </a:extLst>
          </p:cNvPr>
          <p:cNvSpPr/>
          <p:nvPr/>
        </p:nvSpPr>
        <p:spPr>
          <a:xfrm>
            <a:off x="0" y="4551249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Bitflips occur at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lower hammer counts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RowPress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 these hammer counts still 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significantly vary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5D84B-93CE-0F8E-580F-264C61B8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086" y="1091521"/>
            <a:ext cx="7791382" cy="2329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B9A16-D63E-6912-47E0-6C01E8D7111F}"/>
              </a:ext>
            </a:extLst>
          </p:cNvPr>
          <p:cNvSpPr/>
          <p:nvPr/>
        </p:nvSpPr>
        <p:spPr>
          <a:xfrm>
            <a:off x="543914" y="3359946"/>
            <a:ext cx="8589818" cy="65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Row’s On Time (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baseline="-25000" dirty="0" err="1">
                <a:solidFill>
                  <a:schemeClr val="tx1"/>
                </a:solidFill>
              </a:rPr>
              <a:t>AggOn</a:t>
            </a:r>
            <a:r>
              <a:rPr lang="en-US" dirty="0">
                <a:solidFill>
                  <a:schemeClr val="tx1"/>
                </a:solidFill>
              </a:rPr>
              <a:t>) (ns)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683CD6-FACC-7AC5-4DD9-6E90C16C4A48}"/>
              </a:ext>
            </a:extLst>
          </p:cNvPr>
          <p:cNvSpPr/>
          <p:nvPr/>
        </p:nvSpPr>
        <p:spPr>
          <a:xfrm rot="16200000">
            <a:off x="-782052" y="1871818"/>
            <a:ext cx="2818465" cy="123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Minimum Hammer Count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To Induce the First Bitflip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2FB18-2BA2-D020-D2F3-771BA298DFF4}"/>
              </a:ext>
            </a:extLst>
          </p:cNvPr>
          <p:cNvSpPr/>
          <p:nvPr/>
        </p:nvSpPr>
        <p:spPr>
          <a:xfrm>
            <a:off x="2151041" y="3389822"/>
            <a:ext cx="5375564" cy="5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Aggressor Row’s On Time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t</a:t>
            </a:r>
            <a:r>
              <a:rPr lang="en-US" sz="2400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AggOn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 (ns)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C1BA1-F7DB-E23F-232E-CB3EFFC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RowPress</a:t>
            </a:r>
            <a:r>
              <a:rPr lang="en-US" dirty="0"/>
              <a:t> on the </a:t>
            </a:r>
            <a:r>
              <a:rPr lang="en-US" dirty="0" err="1"/>
              <a:t>HCfirst</a:t>
            </a:r>
            <a:r>
              <a:rPr lang="en-US" dirty="0"/>
              <a:t> Distribution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09B8D-5D84-419A-3B00-2C33C7A267E3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E8D019-9C45-ECA5-3709-9F4EEF6A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03A0289-F384-4A4F-80BC-806101E1D302}"/>
              </a:ext>
            </a:extLst>
          </p:cNvPr>
          <p:cNvGraphicFramePr>
            <a:graphicFrameLocks noGrp="1"/>
          </p:cNvGraphicFramePr>
          <p:nvPr/>
        </p:nvGraphicFramePr>
        <p:xfrm>
          <a:off x="678333" y="1266383"/>
          <a:ext cx="788865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100">
                  <a:extLst>
                    <a:ext uri="{9D8B030D-6E8A-4147-A177-3AD203B41FA5}">
                      <a16:colId xmlns:a16="http://schemas.microsoft.com/office/drawing/2014/main" val="708919223"/>
                    </a:ext>
                  </a:extLst>
                </a:gridCol>
                <a:gridCol w="975951">
                  <a:extLst>
                    <a:ext uri="{9D8B030D-6E8A-4147-A177-3AD203B41FA5}">
                      <a16:colId xmlns:a16="http://schemas.microsoft.com/office/drawing/2014/main" val="1547508454"/>
                    </a:ext>
                  </a:extLst>
                </a:gridCol>
                <a:gridCol w="1195749">
                  <a:extLst>
                    <a:ext uri="{9D8B030D-6E8A-4147-A177-3AD203B41FA5}">
                      <a16:colId xmlns:a16="http://schemas.microsoft.com/office/drawing/2014/main" val="3924464989"/>
                    </a:ext>
                  </a:extLst>
                </a:gridCol>
                <a:gridCol w="1102951">
                  <a:extLst>
                    <a:ext uri="{9D8B030D-6E8A-4147-A177-3AD203B41FA5}">
                      <a16:colId xmlns:a16="http://schemas.microsoft.com/office/drawing/2014/main" val="295074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813701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5372490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4030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F5597"/>
                          </a:solidFill>
                        </a:rPr>
                        <a:t>Mfr.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DDR4 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DDR3 SODIMMs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# Chips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Density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Die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F5597"/>
                          </a:solidFill>
                        </a:rPr>
                        <a:t>Org.</a:t>
                      </a:r>
                      <a:endParaRPr lang="en-US" b="1">
                        <a:solidFill>
                          <a:srgbClr val="2F5597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5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 (Micron)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144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(P)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x4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62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 (Samsung)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 (Q)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67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 (SK Hynix)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 (8)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4Gb (4Gb)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 (B)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(x8)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 (</a:t>
                      </a:r>
                      <a:r>
                        <a:rPr lang="en-US" err="1"/>
                        <a:t>Nanya</a:t>
                      </a:r>
                      <a:r>
                        <a:rPr lang="en-US"/>
                        <a:t>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8Gb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x8 (-)</a:t>
                      </a:r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3407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 Chips Tested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07223C-E4D2-4C42-28FC-FFFB2491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CCBE7E2F-6E91-FF4C-801F-366630DD5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1498531"/>
            <a:ext cx="7287491" cy="1983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F025D7-74D5-F340-BF60-494AD52FF81B}"/>
              </a:ext>
            </a:extLst>
          </p:cNvPr>
          <p:cNvSpPr/>
          <p:nvPr/>
        </p:nvSpPr>
        <p:spPr>
          <a:xfrm>
            <a:off x="459112" y="3942652"/>
            <a:ext cx="8684887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latin typeface="Cambria"/>
                <a:ea typeface="Cambria"/>
              </a:rPr>
              <a:t>272</a:t>
            </a:r>
            <a:r>
              <a:rPr lang="en-US" sz="2400">
                <a:latin typeface="Cambria"/>
                <a:ea typeface="Cambria"/>
              </a:rPr>
              <a:t> total DRAM chips tested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Four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mbria"/>
                <a:ea typeface="Cambria"/>
              </a:rPr>
              <a:t> major DRAM manufacturers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DDR3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and </a:t>
            </a:r>
            <a:r>
              <a:rPr lang="en-US" sz="2400" b="1">
                <a:solidFill>
                  <a:srgbClr val="0070C0"/>
                </a:solidFill>
                <a:latin typeface="Cambria"/>
                <a:ea typeface="Cambria"/>
              </a:rPr>
              <a:t>DDR4</a:t>
            </a:r>
            <a:r>
              <a:rPr lang="en-US" sz="2400">
                <a:solidFill>
                  <a:srgbClr val="0070C0"/>
                </a:solidFill>
                <a:latin typeface="Cambria"/>
                <a:ea typeface="Cambria"/>
              </a:rPr>
              <a:t> DRAM standards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Different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densities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,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die revisions </a:t>
            </a:r>
            <a:r>
              <a:rPr lang="en-US" sz="2400">
                <a:solidFill>
                  <a:srgbClr val="C55911"/>
                </a:solidFill>
                <a:latin typeface="Cambria"/>
                <a:ea typeface="Cambria"/>
              </a:rPr>
              <a:t>and </a:t>
            </a:r>
            <a:r>
              <a:rPr lang="en-US" sz="2400" b="1">
                <a:solidFill>
                  <a:srgbClr val="C55911"/>
                </a:solidFill>
                <a:latin typeface="Cambria"/>
                <a:ea typeface="Cambria"/>
              </a:rPr>
              <a:t>chip organizations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7A3700-C2A0-47A5-9948-9DB9737541DE}"/>
              </a:ext>
            </a:extLst>
          </p:cNvPr>
          <p:cNvSpPr/>
          <p:nvPr/>
        </p:nvSpPr>
        <p:spPr>
          <a:xfrm>
            <a:off x="4381218" y="1278157"/>
            <a:ext cx="1024415" cy="221045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D88886-14E1-4644-8543-E959612D022B}"/>
              </a:ext>
            </a:extLst>
          </p:cNvPr>
          <p:cNvSpPr/>
          <p:nvPr/>
        </p:nvSpPr>
        <p:spPr>
          <a:xfrm>
            <a:off x="627816" y="1276805"/>
            <a:ext cx="1368424" cy="221315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848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1B67A6-EE76-44E6-B2C9-07F1358E1972}"/>
              </a:ext>
            </a:extLst>
          </p:cNvPr>
          <p:cNvSpPr/>
          <p:nvPr/>
        </p:nvSpPr>
        <p:spPr>
          <a:xfrm>
            <a:off x="2148459" y="1275453"/>
            <a:ext cx="2100962" cy="2213155"/>
          </a:xfrm>
          <a:prstGeom prst="roundRect">
            <a:avLst>
              <a:gd name="adj" fmla="val 709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8DA45-3ADB-4E99-AE3F-5A47D77724EA}"/>
              </a:ext>
            </a:extLst>
          </p:cNvPr>
          <p:cNvSpPr/>
          <p:nvPr/>
        </p:nvSpPr>
        <p:spPr>
          <a:xfrm>
            <a:off x="5506950" y="1281312"/>
            <a:ext cx="3113218" cy="2207296"/>
          </a:xfrm>
          <a:prstGeom prst="roundRect">
            <a:avLst>
              <a:gd name="adj" fmla="val 5460"/>
            </a:avLst>
          </a:prstGeom>
          <a:noFill/>
          <a:ln w="57150">
            <a:solidFill>
              <a:srgbClr val="C55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E0AA6-FD7A-F24F-A282-A3B48276B69F}"/>
              </a:ext>
            </a:extLst>
          </p:cNvPr>
          <p:cNvSpPr/>
          <p:nvPr/>
        </p:nvSpPr>
        <p:spPr>
          <a:xfrm>
            <a:off x="0" y="965201"/>
            <a:ext cx="9144000" cy="5453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1AFD9-566F-0F43-8142-2FCE0DAB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611746"/>
            <a:ext cx="6480000" cy="1911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8E4E6-E644-2340-8A8A-B9D82DAC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4101436"/>
            <a:ext cx="6480000" cy="15283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2486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Predictability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2D63-B02A-5B63-B22C-80A5B9F1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720-FAF4-BD4A-D730-5A317619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88C6-68C0-0FAA-269D-3B711250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587A-FA14-DE14-225A-5B320B5FF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95"/>
          <a:stretch/>
        </p:blipFill>
        <p:spPr>
          <a:xfrm>
            <a:off x="2104451" y="1409338"/>
            <a:ext cx="4935098" cy="339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80FD-C765-0009-7D25-0A73B267A5A8}"/>
              </a:ext>
            </a:extLst>
          </p:cNvPr>
          <p:cNvSpPr txBox="1"/>
          <p:nvPr/>
        </p:nvSpPr>
        <p:spPr>
          <a:xfrm>
            <a:off x="2854961" y="4750868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0A2DB-1EB7-B00E-6AE1-4CB26EB788EC}"/>
              </a:ext>
            </a:extLst>
          </p:cNvPr>
          <p:cNvSpPr txBox="1"/>
          <p:nvPr/>
        </p:nvSpPr>
        <p:spPr>
          <a:xfrm rot="16200000">
            <a:off x="324998" y="2450955"/>
            <a:ext cx="282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Cumulative Distribution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of Spatial Features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BE50E-2C8D-586A-6AFF-08B8D81AB895}"/>
              </a:ext>
            </a:extLst>
          </p:cNvPr>
          <p:cNvGrpSpPr/>
          <p:nvPr/>
        </p:nvGrpSpPr>
        <p:grpSpPr>
          <a:xfrm>
            <a:off x="4051851" y="1023000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437E1-D4C1-7D10-45EB-F8908A0A85CB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ABDE5D98-647D-65A2-4231-CBDD348B418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8B7C-5D0F-627F-BD11-2BD27B774B67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6FC2169-F5AA-28F3-9D17-45FADAF7A124}"/>
              </a:ext>
            </a:extLst>
          </p:cNvPr>
          <p:cNvSpPr/>
          <p:nvPr/>
        </p:nvSpPr>
        <p:spPr>
          <a:xfrm>
            <a:off x="0" y="5250921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F014B-AA8A-D14E-5379-FAACFF200AE9}"/>
              </a:ext>
            </a:extLst>
          </p:cNvPr>
          <p:cNvGrpSpPr/>
          <p:nvPr/>
        </p:nvGrpSpPr>
        <p:grpSpPr>
          <a:xfrm>
            <a:off x="5765800" y="1836469"/>
            <a:ext cx="3492839" cy="1635213"/>
            <a:chOff x="-3127814" y="1316100"/>
            <a:chExt cx="8991664" cy="1635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92FC-7732-44A8-1B78-B0307F7492AA}"/>
                </a:ext>
              </a:extLst>
            </p:cNvPr>
            <p:cNvSpPr txBox="1"/>
            <p:nvPr/>
          </p:nvSpPr>
          <p:spPr>
            <a:xfrm>
              <a:off x="171927" y="1316100"/>
              <a:ext cx="56919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More than 50% of the features have F1 scores larger than 0.1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FB6257B-E180-2E1E-0B74-6AA51C08E7DA}"/>
                </a:ext>
              </a:extLst>
            </p:cNvPr>
            <p:cNvCxnSpPr>
              <a:cxnSpLocks/>
              <a:stCxn id="22" idx="0"/>
              <a:endCxn id="12" idx="1"/>
            </p:cNvCxnSpPr>
            <p:nvPr/>
          </p:nvCxnSpPr>
          <p:spPr>
            <a:xfrm rot="5400000" flipH="1" flipV="1">
              <a:off x="-1995468" y="783919"/>
              <a:ext cx="1035048" cy="329974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32163D7-D7C8-84DF-5E18-798B01D433B5}"/>
              </a:ext>
            </a:extLst>
          </p:cNvPr>
          <p:cNvSpPr>
            <a:spLocks noChangeAspect="1"/>
          </p:cNvSpPr>
          <p:nvPr/>
        </p:nvSpPr>
        <p:spPr>
          <a:xfrm>
            <a:off x="5400040" y="3471682"/>
            <a:ext cx="731520" cy="7315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534-0EED-A6D4-616D-284759C3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Cumulative Distribution of Spatial Features</a:t>
            </a:r>
            <a:br>
              <a:rPr lang="en-US" dirty="0"/>
            </a:br>
            <a:r>
              <a:rPr lang="en-US" dirty="0"/>
              <a:t>based on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0748-C5E5-1D3D-9B52-C6F797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97BF4-2C99-01B5-85A6-4137B614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2" y="1851515"/>
            <a:ext cx="7908960" cy="173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2BD6C-55CC-4D52-F123-4FB2BAFED051}"/>
              </a:ext>
            </a:extLst>
          </p:cNvPr>
          <p:cNvSpPr txBox="1"/>
          <p:nvPr/>
        </p:nvSpPr>
        <p:spPr>
          <a:xfrm>
            <a:off x="1280160" y="349548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D134-E54C-8BA6-88E3-B3288DD74AC0}"/>
              </a:ext>
            </a:extLst>
          </p:cNvPr>
          <p:cNvSpPr txBox="1"/>
          <p:nvPr/>
        </p:nvSpPr>
        <p:spPr>
          <a:xfrm>
            <a:off x="4072045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C1A1-BECB-CDB8-6609-D8367327462D}"/>
              </a:ext>
            </a:extLst>
          </p:cNvPr>
          <p:cNvSpPr txBox="1"/>
          <p:nvPr/>
        </p:nvSpPr>
        <p:spPr>
          <a:xfrm>
            <a:off x="6768137" y="350380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F1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1B37-295F-B659-8C65-6CBE6310C740}"/>
              </a:ext>
            </a:extLst>
          </p:cNvPr>
          <p:cNvSpPr txBox="1"/>
          <p:nvPr/>
        </p:nvSpPr>
        <p:spPr>
          <a:xfrm rot="16200000">
            <a:off x="-524091" y="2133125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Cumulative Distribution of Spatial Features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130501-57BA-D393-AAD7-3CE1E1B48162}"/>
              </a:ext>
            </a:extLst>
          </p:cNvPr>
          <p:cNvGrpSpPr/>
          <p:nvPr/>
        </p:nvGrpSpPr>
        <p:grpSpPr>
          <a:xfrm>
            <a:off x="2241403" y="2786327"/>
            <a:ext cx="6204823" cy="1520225"/>
            <a:chOff x="2241403" y="2786327"/>
            <a:chExt cx="6204823" cy="1520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2DF699-C299-A355-A49E-CB121E12321E}"/>
                </a:ext>
              </a:extLst>
            </p:cNvPr>
            <p:cNvSpPr/>
            <p:nvPr/>
          </p:nvSpPr>
          <p:spPr>
            <a:xfrm>
              <a:off x="7958546" y="2786327"/>
              <a:ext cx="487680" cy="49638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8BC666-1CFB-7BA7-9B67-6B990D1C32DA}"/>
                </a:ext>
              </a:extLst>
            </p:cNvPr>
            <p:cNvSpPr txBox="1"/>
            <p:nvPr/>
          </p:nvSpPr>
          <p:spPr>
            <a:xfrm>
              <a:off x="2241403" y="3937220"/>
              <a:ext cx="5970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A few spatial features from Mfr. S can exhibit F1 score &gt;0.7 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825617A-A07B-1110-036F-29C8398254B1}"/>
                </a:ext>
              </a:extLst>
            </p:cNvPr>
            <p:cNvCxnSpPr>
              <a:cxnSpLocks/>
              <a:stCxn id="11" idx="3"/>
              <a:endCxn id="10" idx="4"/>
            </p:cNvCxnSpPr>
            <p:nvPr/>
          </p:nvCxnSpPr>
          <p:spPr>
            <a:xfrm flipH="1" flipV="1">
              <a:off x="8202386" y="3282716"/>
              <a:ext cx="9498" cy="839170"/>
            </a:xfrm>
            <a:prstGeom prst="bentConnector4">
              <a:avLst>
                <a:gd name="adj1" fmla="val -2406822"/>
                <a:gd name="adj2" fmla="val 6100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A093C-7C2B-13B1-F68D-CAC9A386D9F8}"/>
              </a:ext>
            </a:extLst>
          </p:cNvPr>
          <p:cNvGrpSpPr/>
          <p:nvPr/>
        </p:nvGrpSpPr>
        <p:grpSpPr>
          <a:xfrm>
            <a:off x="3291840" y="1409338"/>
            <a:ext cx="2995743" cy="602342"/>
            <a:chOff x="1576253" y="1316100"/>
            <a:chExt cx="2995743" cy="602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1B178-9223-3827-C5FD-246C6ABE30A5}"/>
                </a:ext>
              </a:extLst>
            </p:cNvPr>
            <p:cNvSpPr txBox="1"/>
            <p:nvPr/>
          </p:nvSpPr>
          <p:spPr>
            <a:xfrm>
              <a:off x="1934543" y="1316100"/>
              <a:ext cx="2637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7093399-480F-C07C-E5EF-32CB2B4AEF3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1576253" y="1500766"/>
              <a:ext cx="358290" cy="41767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30BEE1E-3F58-FF0D-1570-5E9C9CEA89A6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6287583" y="1594004"/>
            <a:ext cx="1577834" cy="3731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A86C70-C9D0-A5AE-7DA1-FA4B3FE15470}"/>
              </a:ext>
            </a:extLst>
          </p:cNvPr>
          <p:cNvSpPr/>
          <p:nvPr/>
        </p:nvSpPr>
        <p:spPr>
          <a:xfrm>
            <a:off x="7629887" y="1967115"/>
            <a:ext cx="471059" cy="22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AB04C-785A-4736-3D35-F42DBAF725DC}"/>
              </a:ext>
            </a:extLst>
          </p:cNvPr>
          <p:cNvCxnSpPr/>
          <p:nvPr/>
        </p:nvCxnSpPr>
        <p:spPr>
          <a:xfrm>
            <a:off x="5242561" y="1722754"/>
            <a:ext cx="0" cy="2575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299340-C563-9339-87A4-B9BE6CF6903A}"/>
              </a:ext>
            </a:extLst>
          </p:cNvPr>
          <p:cNvSpPr/>
          <p:nvPr/>
        </p:nvSpPr>
        <p:spPr>
          <a:xfrm>
            <a:off x="0" y="4911370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Weak prediction observed between a row’s 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&amp; read disturbance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381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Implementation Details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17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52C6-B5E0-BBE2-9117-3832AC51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F4C7-187D-C4BD-784C-1BA4FCD4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br>
              <a:rPr lang="en-US" sz="2400" dirty="0"/>
            </a:br>
            <a:r>
              <a:rPr lang="en-US" sz="2400" dirty="0"/>
              <a:t>Integration Examples with Existing Defenses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50B5-BF83-5E96-C691-EDCF58D048C8}"/>
              </a:ext>
            </a:extLst>
          </p:cNvPr>
          <p:cNvSpPr/>
          <p:nvPr/>
        </p:nvSpPr>
        <p:spPr>
          <a:xfrm>
            <a:off x="-3" y="1384300"/>
            <a:ext cx="2921003" cy="317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6805E-3682-D2CF-8C65-51CE8E036AA5}"/>
              </a:ext>
            </a:extLst>
          </p:cNvPr>
          <p:cNvSpPr/>
          <p:nvPr/>
        </p:nvSpPr>
        <p:spPr>
          <a:xfrm>
            <a:off x="-4" y="2578302"/>
            <a:ext cx="4216404" cy="3171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AF252-290C-B189-427B-BA7E730EE45F}"/>
              </a:ext>
            </a:extLst>
          </p:cNvPr>
          <p:cNvSpPr/>
          <p:nvPr/>
        </p:nvSpPr>
        <p:spPr>
          <a:xfrm>
            <a:off x="-4" y="3804013"/>
            <a:ext cx="4216404" cy="317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FF502-AF24-B001-FE55-74C1AA1B51D7}"/>
              </a:ext>
            </a:extLst>
          </p:cNvPr>
          <p:cNvSpPr/>
          <p:nvPr/>
        </p:nvSpPr>
        <p:spPr>
          <a:xfrm>
            <a:off x="-4" y="4985523"/>
            <a:ext cx="3365504" cy="317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FE8C83-3B8A-5F92-CC37-40563614601F}"/>
              </a:ext>
            </a:extLst>
          </p:cNvPr>
          <p:cNvGrpSpPr/>
          <p:nvPr/>
        </p:nvGrpSpPr>
        <p:grpSpPr>
          <a:xfrm>
            <a:off x="5191764" y="1701424"/>
            <a:ext cx="2023107" cy="4160770"/>
            <a:chOff x="3495044" y="-67112"/>
            <a:chExt cx="2023107" cy="4160770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F35FA44-96F7-9FD3-D1F4-4D91EFF79B9D}"/>
                </a:ext>
              </a:extLst>
            </p:cNvPr>
            <p:cNvCxnSpPr>
              <a:cxnSpLocks/>
              <a:stCxn id="8" idx="2"/>
              <a:endCxn id="50" idx="3"/>
            </p:cNvCxnSpPr>
            <p:nvPr/>
          </p:nvCxnSpPr>
          <p:spPr>
            <a:xfrm rot="5400000">
              <a:off x="2587119" y="1054172"/>
              <a:ext cx="4052315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B49588-8334-DEB4-1A0D-560DBB726725}"/>
                </a:ext>
              </a:extLst>
            </p:cNvPr>
            <p:cNvSpPr/>
            <p:nvPr/>
          </p:nvSpPr>
          <p:spPr>
            <a:xfrm>
              <a:off x="3495044" y="3876749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03B7E-D0C3-6729-03CE-E28B235AA08A}"/>
              </a:ext>
            </a:extLst>
          </p:cNvPr>
          <p:cNvSpPr/>
          <p:nvPr/>
        </p:nvSpPr>
        <p:spPr>
          <a:xfrm>
            <a:off x="3924300" y="5001979"/>
            <a:ext cx="3848100" cy="317124"/>
          </a:xfrm>
          <a:prstGeom prst="rect">
            <a:avLst/>
          </a:prstGeom>
          <a:solidFill>
            <a:srgbClr val="E8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8B7D1A-C9D0-0C2B-F12F-F198F749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C4930-4A66-0147-E9A6-672BBA953CFC}"/>
              </a:ext>
            </a:extLst>
          </p:cNvPr>
          <p:cNvGrpSpPr/>
          <p:nvPr/>
        </p:nvGrpSpPr>
        <p:grpSpPr>
          <a:xfrm>
            <a:off x="5049521" y="1055094"/>
            <a:ext cx="3975097" cy="1146204"/>
            <a:chOff x="3045463" y="1105039"/>
            <a:chExt cx="3975097" cy="1146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12A79-7EE9-1734-2044-C6F584A06F48}"/>
                </a:ext>
              </a:extLst>
            </p:cNvPr>
            <p:cNvSpPr txBox="1"/>
            <p:nvPr/>
          </p:nvSpPr>
          <p:spPr>
            <a:xfrm>
              <a:off x="3401063" y="1105039"/>
              <a:ext cx="36194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Svärd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tunes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the threshold 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based </a:t>
              </a:r>
              <a:b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</a:b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on the </a:t>
              </a:r>
              <a:r>
                <a:rPr lang="en-US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row’s vulnerability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91F69DF-4D99-1341-F8C4-6D51B4F11D7A}"/>
                </a:ext>
              </a:extLst>
            </p:cNvPr>
            <p:cNvCxnSpPr>
              <a:cxnSpLocks/>
              <a:stCxn id="8" idx="2"/>
              <a:endCxn id="12" idx="3"/>
            </p:cNvCxnSpPr>
            <p:nvPr/>
          </p:nvCxnSpPr>
          <p:spPr>
            <a:xfrm rot="5400000">
              <a:off x="4072466" y="1049486"/>
              <a:ext cx="436463" cy="1840231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39606-DC82-6EB4-8CF9-AFE69AF84786}"/>
                </a:ext>
              </a:extLst>
            </p:cNvPr>
            <p:cNvSpPr/>
            <p:nvPr/>
          </p:nvSpPr>
          <p:spPr>
            <a:xfrm>
              <a:off x="3045463" y="2124423"/>
              <a:ext cx="325118" cy="126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D35C85-D3F5-7AC6-B991-85A4122A0DB0}"/>
              </a:ext>
            </a:extLst>
          </p:cNvPr>
          <p:cNvGrpSpPr/>
          <p:nvPr/>
        </p:nvGrpSpPr>
        <p:grpSpPr>
          <a:xfrm>
            <a:off x="5273043" y="1701425"/>
            <a:ext cx="1941828" cy="1735961"/>
            <a:chOff x="3881123" y="237689"/>
            <a:chExt cx="1941828" cy="1735961"/>
          </a:xfrm>
        </p:grpSpPr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7B86F44A-99C3-03BC-D59B-189C57E2E5D2}"/>
                </a:ext>
              </a:extLst>
            </p:cNvPr>
            <p:cNvCxnSpPr>
              <a:cxnSpLocks/>
              <a:stCxn id="8" idx="2"/>
              <a:endCxn id="25" idx="3"/>
            </p:cNvCxnSpPr>
            <p:nvPr/>
          </p:nvCxnSpPr>
          <p:spPr>
            <a:xfrm rot="5400000">
              <a:off x="4104323" y="146568"/>
              <a:ext cx="1627507" cy="1809749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68516C-6BA7-969B-B512-D9EA4C572CA0}"/>
                </a:ext>
              </a:extLst>
            </p:cNvPr>
            <p:cNvSpPr/>
            <p:nvPr/>
          </p:nvSpPr>
          <p:spPr>
            <a:xfrm>
              <a:off x="3881123" y="1756741"/>
              <a:ext cx="13207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0278AD-66B8-F237-D952-9C2027C6F4DC}"/>
              </a:ext>
            </a:extLst>
          </p:cNvPr>
          <p:cNvGrpSpPr/>
          <p:nvPr/>
        </p:nvGrpSpPr>
        <p:grpSpPr>
          <a:xfrm>
            <a:off x="5191764" y="1701424"/>
            <a:ext cx="2023107" cy="2924682"/>
            <a:chOff x="3647444" y="85288"/>
            <a:chExt cx="2023107" cy="2924682"/>
          </a:xfrm>
        </p:grpSpPr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4B2A4C21-F4F8-BDDE-353E-E1BF36185ABE}"/>
                </a:ext>
              </a:extLst>
            </p:cNvPr>
            <p:cNvCxnSpPr>
              <a:cxnSpLocks/>
              <a:stCxn id="8" idx="2"/>
              <a:endCxn id="38" idx="3"/>
            </p:cNvCxnSpPr>
            <p:nvPr/>
          </p:nvCxnSpPr>
          <p:spPr>
            <a:xfrm rot="5400000">
              <a:off x="3357563" y="588528"/>
              <a:ext cx="2816227" cy="1809748"/>
            </a:xfrm>
            <a:prstGeom prst="curved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1B1B79-3675-33B8-3D48-15F23A4158A6}"/>
                </a:ext>
              </a:extLst>
            </p:cNvPr>
            <p:cNvSpPr/>
            <p:nvPr/>
          </p:nvSpPr>
          <p:spPr>
            <a:xfrm>
              <a:off x="3647444" y="2793061"/>
              <a:ext cx="213358" cy="2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2CDF3-03B7-9BBC-9BDE-0D26078CC064}"/>
              </a:ext>
            </a:extLst>
          </p:cNvPr>
          <p:cNvSpPr/>
          <p:nvPr/>
        </p:nvSpPr>
        <p:spPr>
          <a:xfrm>
            <a:off x="6929120" y="2313939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16A935-CA35-4777-B574-1633DFD16E13}"/>
              </a:ext>
            </a:extLst>
          </p:cNvPr>
          <p:cNvSpPr/>
          <p:nvPr/>
        </p:nvSpPr>
        <p:spPr>
          <a:xfrm>
            <a:off x="6604000" y="3529266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82CCAB-5D81-5E01-76DD-C23360ECF51A}"/>
              </a:ext>
            </a:extLst>
          </p:cNvPr>
          <p:cNvSpPr/>
          <p:nvPr/>
        </p:nvSpPr>
        <p:spPr>
          <a:xfrm>
            <a:off x="6327141" y="4722283"/>
            <a:ext cx="421640" cy="14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B1C-480E-E45C-C8B3-7578CF98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Integrate </a:t>
            </a:r>
            <a:r>
              <a:rPr lang="en-US" sz="2000" dirty="0" err="1"/>
              <a:t>Svärd</a:t>
            </a:r>
            <a:r>
              <a:rPr lang="en-US" sz="2000" dirty="0"/>
              <a:t> with five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1) PARA [Kim+, ISCA’14]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Generates </a:t>
            </a:r>
            <a:r>
              <a:rPr lang="en-US" sz="1800" b="1" dirty="0"/>
              <a:t>a random number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random number with </a:t>
            </a:r>
            <a:r>
              <a:rPr lang="en-US" sz="1800" b="1" dirty="0"/>
              <a:t>a</a:t>
            </a:r>
            <a:r>
              <a:rPr lang="en-US" sz="1800" dirty="0"/>
              <a:t> </a:t>
            </a:r>
            <a:r>
              <a:rPr lang="en-US" sz="1800" b="1" dirty="0"/>
              <a:t>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 </a:t>
            </a:r>
            <a:r>
              <a:rPr lang="en-US" sz="1800" dirty="0"/>
              <a:t>if the random number exceeds</a:t>
            </a:r>
            <a:r>
              <a:rPr lang="en-US" sz="1800" b="1" dirty="0"/>
              <a:t> 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2) BlockHammer [</a:t>
            </a:r>
            <a:r>
              <a:rPr lang="en-US" sz="2000" dirty="0" err="1"/>
              <a:t>Yaglikci</a:t>
            </a:r>
            <a:r>
              <a:rPr lang="en-US" sz="2000" dirty="0"/>
              <a:t>+, HPCA’21]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Throttles accesses </a:t>
            </a:r>
            <a:r>
              <a:rPr lang="en-US" sz="1800" dirty="0"/>
              <a:t>to the aggressor row if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3) Hydra [Qureshi+, ISCA’22]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921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Refreshes the victim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/>
              <a:t>4) AQUA [Saxena+, MICRO’22]  and  5) RRS [</a:t>
            </a:r>
            <a:r>
              <a:rPr lang="en-US" sz="2000" dirty="0" err="1"/>
              <a:t>Saileshwar</a:t>
            </a:r>
            <a:r>
              <a:rPr lang="en-US" sz="2000" dirty="0"/>
              <a:t>+, ASPLOS’22]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Counts </a:t>
            </a:r>
            <a:r>
              <a:rPr lang="en-US" sz="1800" b="1" dirty="0"/>
              <a:t>the number of activations </a:t>
            </a:r>
            <a:r>
              <a:rPr lang="en-US" sz="1800" dirty="0"/>
              <a:t>of DRAM rows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dirty="0"/>
              <a:t>Compares the activation count </a:t>
            </a:r>
            <a:r>
              <a:rPr lang="en-US" sz="1800" b="1" dirty="0"/>
              <a:t>with a threshold</a:t>
            </a:r>
          </a:p>
          <a:p>
            <a:pPr marL="523875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1800" b="1" dirty="0">
                <a:solidFill>
                  <a:srgbClr val="C00000"/>
                </a:solidFill>
              </a:rPr>
              <a:t>Relocates the aggressor row</a:t>
            </a:r>
            <a:r>
              <a:rPr lang="en-US" sz="1800" dirty="0"/>
              <a:t> when the activation count reaches </a:t>
            </a:r>
            <a:r>
              <a:rPr lang="en-US" sz="1800" b="1" dirty="0"/>
              <a:t>the threshold</a:t>
            </a:r>
          </a:p>
        </p:txBody>
      </p:sp>
    </p:spTree>
    <p:extLst>
      <p:ext uri="{BB962C8B-B14F-4D97-AF65-F5344CB8AC3E}">
        <p14:creationId xmlns:p14="http://schemas.microsoft.com/office/powerpoint/2010/main" val="3334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3" grpId="0" animBg="1"/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BD6B-B16C-051D-4B99-D7DDBA01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3212-00B0-9246-B3CA-B128481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D1F7939-A770-C75B-619C-777E70FF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Two example memory controller-based implementations: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B8AD33-43FB-120E-14ED-563F25B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115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952630-FBF3-7B6E-76F5-8A232742C9E2}"/>
              </a:ext>
            </a:extLst>
          </p:cNvPr>
          <p:cNvGrpSpPr/>
          <p:nvPr/>
        </p:nvGrpSpPr>
        <p:grpSpPr>
          <a:xfrm>
            <a:off x="309698" y="3416718"/>
            <a:ext cx="8072303" cy="2085954"/>
            <a:chOff x="478309" y="4216169"/>
            <a:chExt cx="8072303" cy="20859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A8AEE3-F944-2CF9-E831-C98D5A848B36}"/>
                </a:ext>
              </a:extLst>
            </p:cNvPr>
            <p:cNvSpPr/>
            <p:nvPr/>
          </p:nvSpPr>
          <p:spPr>
            <a:xfrm>
              <a:off x="1522667" y="4240058"/>
              <a:ext cx="5346441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8F8E79-1987-1F2B-80EC-5AF6B5DB628C}"/>
                </a:ext>
              </a:extLst>
            </p:cNvPr>
            <p:cNvSpPr/>
            <p:nvPr/>
          </p:nvSpPr>
          <p:spPr>
            <a:xfrm>
              <a:off x="1751268" y="4323292"/>
              <a:ext cx="974794" cy="14096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48C5F6-4FCD-273D-6BAB-47023E6BFEB1}"/>
                </a:ext>
              </a:extLst>
            </p:cNvPr>
            <p:cNvSpPr/>
            <p:nvPr/>
          </p:nvSpPr>
          <p:spPr>
            <a:xfrm>
              <a:off x="7763292" y="4240058"/>
              <a:ext cx="787320" cy="20620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3B6A0-39DD-3DB6-C7D5-867738A8EA52}"/>
                </a:ext>
              </a:extLst>
            </p:cNvPr>
            <p:cNvCxnSpPr/>
            <p:nvPr/>
          </p:nvCxnSpPr>
          <p:spPr>
            <a:xfrm>
              <a:off x="2726062" y="4658761"/>
              <a:ext cx="50372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4630B2-38DF-837C-A0B6-C1F992D288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6181436"/>
              <a:ext cx="65423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B23F4-F97B-62C6-B90C-BE008CC90A9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55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5DF34-A683-6933-AA44-3B484FCA0883}"/>
                </a:ext>
              </a:extLst>
            </p:cNvPr>
            <p:cNvSpPr txBox="1"/>
            <p:nvPr/>
          </p:nvSpPr>
          <p:spPr>
            <a:xfrm>
              <a:off x="7222759" y="587365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600777-EE53-B72F-6D0D-38B0FC305BE4}"/>
                </a:ext>
              </a:extLst>
            </p:cNvPr>
            <p:cNvSpPr txBox="1"/>
            <p:nvPr/>
          </p:nvSpPr>
          <p:spPr>
            <a:xfrm>
              <a:off x="478309" y="437878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Memory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E42BD-9A34-DDFF-E207-6C823BB214C3}"/>
                </a:ext>
              </a:extLst>
            </p:cNvPr>
            <p:cNvSpPr txBox="1"/>
            <p:nvPr/>
          </p:nvSpPr>
          <p:spPr>
            <a:xfrm>
              <a:off x="2726062" y="4389129"/>
              <a:ext cx="2686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 Commands, Address,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B39B3-FC6B-840C-194A-14CC0B867176}"/>
                </a:ext>
              </a:extLst>
            </p:cNvPr>
            <p:cNvSpPr txBox="1"/>
            <p:nvPr/>
          </p:nvSpPr>
          <p:spPr>
            <a:xfrm>
              <a:off x="5143499" y="4216169"/>
              <a:ext cx="1764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Memory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30C17-C837-04DB-CD26-FA8142C59D98}"/>
                </a:ext>
              </a:extLst>
            </p:cNvPr>
            <p:cNvSpPr txBox="1"/>
            <p:nvPr/>
          </p:nvSpPr>
          <p:spPr>
            <a:xfrm>
              <a:off x="1776763" y="4658761"/>
              <a:ext cx="94929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Memory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Request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Scheduler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5758B7-0841-9501-AEAA-7AADCB4CB56A}"/>
                </a:ext>
              </a:extLst>
            </p:cNvPr>
            <p:cNvSpPr txBox="1"/>
            <p:nvPr/>
          </p:nvSpPr>
          <p:spPr>
            <a:xfrm>
              <a:off x="7763292" y="4957986"/>
              <a:ext cx="787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DRAM </a:t>
              </a:r>
            </a:p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Chip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5E43BBC0-3D9A-6CC3-5711-36B6701D43B3}"/>
              </a:ext>
            </a:extLst>
          </p:cNvPr>
          <p:cNvGrpSpPr/>
          <p:nvPr/>
        </p:nvGrpSpPr>
        <p:grpSpPr>
          <a:xfrm>
            <a:off x="2070054" y="3875810"/>
            <a:ext cx="2112030" cy="1558450"/>
            <a:chOff x="2077843" y="3828049"/>
            <a:chExt cx="2112030" cy="15584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1E773-56FD-B7C4-53DA-0297401B5A54}"/>
                </a:ext>
              </a:extLst>
            </p:cNvPr>
            <p:cNvGrpSpPr/>
            <p:nvPr/>
          </p:nvGrpSpPr>
          <p:grpSpPr>
            <a:xfrm>
              <a:off x="2900066" y="4158479"/>
              <a:ext cx="1289807" cy="738664"/>
              <a:chOff x="2909175" y="2283411"/>
              <a:chExt cx="1289807" cy="73866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B6AA86-8121-38AB-C33E-C261871AC3F2}"/>
                  </a:ext>
                </a:extLst>
              </p:cNvPr>
              <p:cNvSpPr/>
              <p:nvPr/>
            </p:nvSpPr>
            <p:spPr>
              <a:xfrm>
                <a:off x="2909175" y="228341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11AD3-4131-D3CD-80FB-87546AF59F58}"/>
                  </a:ext>
                </a:extLst>
              </p:cNvPr>
              <p:cNvSpPr txBox="1"/>
              <p:nvPr/>
            </p:nvSpPr>
            <p:spPr>
              <a:xfrm>
                <a:off x="2919335" y="228341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7B07-2079-2237-A4DF-47D7BF68189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535392" y="3828049"/>
              <a:ext cx="4497" cy="330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4BC967A-12CE-9F1E-02AD-7D74F7B7FA6F}"/>
                </a:ext>
              </a:extLst>
            </p:cNvPr>
            <p:cNvCxnSpPr>
              <a:cxnSpLocks/>
              <a:stCxn id="19" idx="2"/>
              <a:endCxn id="11" idx="2"/>
            </p:cNvCxnSpPr>
            <p:nvPr/>
          </p:nvCxnSpPr>
          <p:spPr>
            <a:xfrm rot="5400000" flipH="1">
              <a:off x="2808216" y="4155309"/>
              <a:ext cx="11462" cy="1472207"/>
            </a:xfrm>
            <a:prstGeom prst="bentConnector3">
              <a:avLst>
                <a:gd name="adj1" fmla="val -19944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9275F-3BE5-0087-9AEF-EB5110416B13}"/>
                </a:ext>
              </a:extLst>
            </p:cNvPr>
            <p:cNvSpPr txBox="1"/>
            <p:nvPr/>
          </p:nvSpPr>
          <p:spPr>
            <a:xfrm>
              <a:off x="2184222" y="5078722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04A3D587-C8E1-8D40-9C84-0BF1B69A915D}"/>
              </a:ext>
            </a:extLst>
          </p:cNvPr>
          <p:cNvSpPr txBox="1"/>
          <p:nvPr/>
        </p:nvSpPr>
        <p:spPr>
          <a:xfrm>
            <a:off x="4147697" y="437316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latin typeface="Cambria" panose="02040503050406030204" pitchFamily="18" charset="0"/>
              </a:rPr>
              <a:t>first</a:t>
            </a:r>
            <a:endParaRPr lang="en-US" sz="1400" baseline="-25000" dirty="0">
              <a:latin typeface="Cambria" panose="02040503050406030204" pitchFamily="18" charset="0"/>
            </a:endParaRPr>
          </a:p>
        </p:txBody>
      </p:sp>
      <p:grpSp>
        <p:nvGrpSpPr>
          <p:cNvPr id="69" name="Svard1">
            <a:extLst>
              <a:ext uri="{FF2B5EF4-FFF2-40B4-BE49-F238E27FC236}">
                <a16:creationId xmlns:a16="http://schemas.microsoft.com/office/drawing/2014/main" id="{348C42CF-DD43-2642-6144-10CAEC35E189}"/>
              </a:ext>
            </a:extLst>
          </p:cNvPr>
          <p:cNvGrpSpPr/>
          <p:nvPr/>
        </p:nvGrpSpPr>
        <p:grpSpPr>
          <a:xfrm>
            <a:off x="4160647" y="3857744"/>
            <a:ext cx="2388683" cy="938740"/>
            <a:chOff x="4285714" y="1944273"/>
            <a:chExt cx="2388683" cy="9387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97FD9-503C-1FF5-0F4C-346B78A01F62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285714" y="2465142"/>
              <a:ext cx="7327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E64906-F65D-2FB2-6676-DFDE9769E283}"/>
                </a:ext>
              </a:extLst>
            </p:cNvPr>
            <p:cNvSpPr/>
            <p:nvPr/>
          </p:nvSpPr>
          <p:spPr>
            <a:xfrm>
              <a:off x="5018456" y="2057163"/>
              <a:ext cx="789788" cy="82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first</a:t>
              </a:r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 Table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35D9170D-20AE-740C-2E71-164747997A6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rot="5400000">
              <a:off x="5713328" y="2039190"/>
              <a:ext cx="525815" cy="33598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EA703E-91AD-E567-28AE-B9A581A39AFD}"/>
                </a:ext>
              </a:extLst>
            </p:cNvPr>
            <p:cNvSpPr txBox="1"/>
            <p:nvPr/>
          </p:nvSpPr>
          <p:spPr>
            <a:xfrm>
              <a:off x="6106421" y="1997602"/>
              <a:ext cx="567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mbria" panose="02040503050406030204" pitchFamily="18" charset="0"/>
                </a:rPr>
                <a:t>Row</a:t>
              </a:r>
            </a:p>
            <a:p>
              <a:r>
                <a:rPr lang="en-US" sz="1400" dirty="0" err="1">
                  <a:solidFill>
                    <a:srgbClr val="C00000"/>
                  </a:solidFill>
                  <a:latin typeface="Cambria" panose="02040503050406030204" pitchFamily="18" charset="0"/>
                </a:rPr>
                <a:t>Addr</a:t>
              </a:r>
              <a:endParaRPr lang="en-US" sz="1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8" name="Svard2">
            <a:extLst>
              <a:ext uri="{FF2B5EF4-FFF2-40B4-BE49-F238E27FC236}">
                <a16:creationId xmlns:a16="http://schemas.microsoft.com/office/drawing/2014/main" id="{15F37DEA-895C-957F-8AE7-455CA39D86CA}"/>
              </a:ext>
            </a:extLst>
          </p:cNvPr>
          <p:cNvGrpSpPr/>
          <p:nvPr/>
        </p:nvGrpSpPr>
        <p:grpSpPr>
          <a:xfrm>
            <a:off x="4176567" y="4706860"/>
            <a:ext cx="1272721" cy="728455"/>
            <a:chOff x="4301634" y="2793389"/>
            <a:chExt cx="1272721" cy="7284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B58C5DB3-65B0-BE44-9599-A71FF739F7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63586" y="2931437"/>
              <a:ext cx="688916" cy="412819"/>
            </a:xfrm>
            <a:prstGeom prst="bentConnector3">
              <a:avLst>
                <a:gd name="adj1" fmla="val 100112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F9860-0C1C-86BC-066F-9D9B3A94D237}"/>
                </a:ext>
              </a:extLst>
            </p:cNvPr>
            <p:cNvSpPr txBox="1"/>
            <p:nvPr/>
          </p:nvSpPr>
          <p:spPr>
            <a:xfrm>
              <a:off x="4669940" y="2998624"/>
              <a:ext cx="904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Metadata</a:t>
              </a:r>
            </a:p>
            <a:p>
              <a:r>
                <a:rPr lang="en-US" sz="1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Bits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1A8CF8-B1F5-2232-4682-3D1FE39BC17A}"/>
              </a:ext>
            </a:extLst>
          </p:cNvPr>
          <p:cNvGrpSpPr/>
          <p:nvPr/>
        </p:nvGrpSpPr>
        <p:grpSpPr>
          <a:xfrm>
            <a:off x="4997082" y="4598765"/>
            <a:ext cx="3051161" cy="1500612"/>
            <a:chOff x="4997082" y="3328765"/>
            <a:chExt cx="3051161" cy="15006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0A9B0-C12E-BE0B-C8F9-D47A68A06F46}"/>
                </a:ext>
              </a:extLst>
            </p:cNvPr>
            <p:cNvSpPr txBox="1"/>
            <p:nvPr/>
          </p:nvSpPr>
          <p:spPr>
            <a:xfrm>
              <a:off x="5903104" y="4244602"/>
              <a:ext cx="2145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Two potential ways of </a:t>
              </a:r>
              <a:b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</a:b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handling metadata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1623E25-46F2-BBF2-53AE-6AB00FAA0EDE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6016153" y="3285080"/>
              <a:ext cx="915837" cy="1003207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32C7404-66FF-4150-57B3-E8F92CCF0A7E}"/>
                </a:ext>
              </a:extLst>
            </p:cNvPr>
            <p:cNvCxnSpPr>
              <a:cxnSpLocks/>
              <a:stCxn id="15" idx="1"/>
              <a:endCxn id="6" idx="2"/>
            </p:cNvCxnSpPr>
            <p:nvPr/>
          </p:nvCxnSpPr>
          <p:spPr>
            <a:xfrm rot="10800000">
              <a:off x="4997082" y="4165316"/>
              <a:ext cx="906023" cy="371675"/>
            </a:xfrm>
            <a:prstGeom prst="curvedConnector2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9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E04-FF6E-D081-707E-A2BDF6FD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3CA-720A-56D5-78E1-045F9F82266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100" dirty="0" err="1"/>
              <a:t>Svärd</a:t>
            </a:r>
            <a:r>
              <a:rPr lang="en-US" sz="3100" dirty="0"/>
              <a:t>: </a:t>
            </a:r>
            <a:r>
              <a:rPr lang="en-US" sz="2800" dirty="0"/>
              <a:t>Spatial Variation-Aware Read Disturbance Defenses</a:t>
            </a:r>
            <a:br>
              <a:rPr lang="en-US" sz="2800" dirty="0"/>
            </a:br>
            <a:r>
              <a:rPr lang="en-US" sz="2700" dirty="0"/>
              <a:t>Example Implementation 2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B2B4478-5004-25F4-6428-355D652D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336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vulnerability-level bins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Maintains </a:t>
            </a:r>
            <a:r>
              <a:rPr lang="en-US" b="1" dirty="0">
                <a:solidFill>
                  <a:srgbClr val="7030A0"/>
                </a:solidFill>
              </a:rPr>
              <a:t>a few (e.g., four) bits</a:t>
            </a:r>
            <a:r>
              <a:rPr lang="en-US" dirty="0"/>
              <a:t> per DRAM row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in either the memory controller or the DRAM chip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 example DRAM chip-based implementation: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few (e.g., four) bits per DRAM row (e.g., 8Kb)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6FFE38-7FA2-8526-5FB5-3D64D28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116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E2499-3621-B565-77F2-6BB756C6AE46}"/>
              </a:ext>
            </a:extLst>
          </p:cNvPr>
          <p:cNvGrpSpPr/>
          <p:nvPr/>
        </p:nvGrpSpPr>
        <p:grpSpPr>
          <a:xfrm>
            <a:off x="793127" y="3693880"/>
            <a:ext cx="7557745" cy="2348223"/>
            <a:chOff x="253868" y="3995607"/>
            <a:chExt cx="7557745" cy="23482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047D3-ACBD-1250-4608-ADF8EEAE8A7C}"/>
                </a:ext>
              </a:extLst>
            </p:cNvPr>
            <p:cNvSpPr/>
            <p:nvPr/>
          </p:nvSpPr>
          <p:spPr>
            <a:xfrm>
              <a:off x="1522667" y="4240058"/>
              <a:ext cx="6288946" cy="2062065"/>
            </a:xfrm>
            <a:prstGeom prst="rect">
              <a:avLst/>
            </a:prstGeom>
            <a:solidFill>
              <a:srgbClr val="E7D7FF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6F985F-C7FA-4403-D9FB-6B8696C3D0AA}"/>
                </a:ext>
              </a:extLst>
            </p:cNvPr>
            <p:cNvSpPr/>
            <p:nvPr/>
          </p:nvSpPr>
          <p:spPr>
            <a:xfrm>
              <a:off x="1592510" y="4303384"/>
              <a:ext cx="274416" cy="193546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58150C-94A2-2E1D-8B87-E63B952C0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652" y="4645764"/>
              <a:ext cx="3415073" cy="129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9F451B-005A-9692-EED1-1ADA667EA2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762" y="4658761"/>
              <a:ext cx="3917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F97FF3-E97C-CC28-2821-308E403C9FF8}"/>
                </a:ext>
              </a:extLst>
            </p:cNvPr>
            <p:cNvSpPr txBox="1"/>
            <p:nvPr/>
          </p:nvSpPr>
          <p:spPr>
            <a:xfrm>
              <a:off x="677083" y="603605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76EE5B-19C9-CFC9-FC72-9132152B0984}"/>
                </a:ext>
              </a:extLst>
            </p:cNvPr>
            <p:cNvSpPr txBox="1"/>
            <p:nvPr/>
          </p:nvSpPr>
          <p:spPr>
            <a:xfrm>
              <a:off x="253868" y="4180141"/>
              <a:ext cx="9444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DRAM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command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address</a:t>
              </a:r>
            </a:p>
            <a:p>
              <a:r>
                <a:rPr lang="en-US" sz="1400" dirty="0">
                  <a:latin typeface="Cambria" panose="02040503050406030204" pitchFamily="18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BA146-07AF-F25B-1AE8-24520AE9BF7C}"/>
                </a:ext>
              </a:extLst>
            </p:cNvPr>
            <p:cNvSpPr txBox="1"/>
            <p:nvPr/>
          </p:nvSpPr>
          <p:spPr>
            <a:xfrm>
              <a:off x="6698808" y="3995607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DRAM Chip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86B31-0766-22CC-C792-7BD004406B1B}"/>
                </a:ext>
              </a:extLst>
            </p:cNvPr>
            <p:cNvSpPr txBox="1"/>
            <p:nvPr/>
          </p:nvSpPr>
          <p:spPr>
            <a:xfrm rot="16200000">
              <a:off x="745926" y="5117224"/>
              <a:ext cx="1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mbria" panose="02040503050406030204" pitchFamily="18" charset="0"/>
                </a:rPr>
                <a:t>I/O Periphery</a:t>
              </a:r>
            </a:p>
          </p:txBody>
        </p:sp>
      </p:grpSp>
      <p:grpSp>
        <p:nvGrpSpPr>
          <p:cNvPr id="77" name="Solution">
            <a:extLst>
              <a:ext uri="{FF2B5EF4-FFF2-40B4-BE49-F238E27FC236}">
                <a16:creationId xmlns:a16="http://schemas.microsoft.com/office/drawing/2014/main" id="{13748764-F519-D188-2466-EDE1261EFF48}"/>
              </a:ext>
            </a:extLst>
          </p:cNvPr>
          <p:cNvGrpSpPr/>
          <p:nvPr/>
        </p:nvGrpSpPr>
        <p:grpSpPr>
          <a:xfrm>
            <a:off x="2800178" y="4344037"/>
            <a:ext cx="1972821" cy="1468785"/>
            <a:chOff x="1769646" y="3803446"/>
            <a:chExt cx="1972821" cy="14687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1D8164-0000-E1AA-416E-5371485BBD27}"/>
                </a:ext>
              </a:extLst>
            </p:cNvPr>
            <p:cNvGrpSpPr/>
            <p:nvPr/>
          </p:nvGrpSpPr>
          <p:grpSpPr>
            <a:xfrm>
              <a:off x="2451273" y="4060949"/>
              <a:ext cx="1291194" cy="743044"/>
              <a:chOff x="2460382" y="2185881"/>
              <a:chExt cx="1291194" cy="74304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B5C7E9-2AE9-2F13-0C36-71DE1C2ABE26}"/>
                  </a:ext>
                </a:extLst>
              </p:cNvPr>
              <p:cNvSpPr/>
              <p:nvPr/>
            </p:nvSpPr>
            <p:spPr>
              <a:xfrm>
                <a:off x="2471930" y="2185881"/>
                <a:ext cx="1279646" cy="73866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F27DB-27D5-A16F-8A89-606FFA4E3C34}"/>
                  </a:ext>
                </a:extLst>
              </p:cNvPr>
              <p:cNvSpPr txBox="1"/>
              <p:nvPr/>
            </p:nvSpPr>
            <p:spPr>
              <a:xfrm>
                <a:off x="2460382" y="2190261"/>
                <a:ext cx="1279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Existing Read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Disturbance </a:t>
                </a:r>
              </a:p>
              <a:p>
                <a:pPr algn="ctr"/>
                <a:r>
                  <a:rPr lang="en-US" sz="1400" dirty="0">
                    <a:latin typeface="Cambria" panose="02040503050406030204" pitchFamily="18" charset="0"/>
                  </a:rPr>
                  <a:t>Solution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BBB42E-9164-1673-D218-9DD7286DB0D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102644" y="3803446"/>
              <a:ext cx="0" cy="257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025DEF65-4F86-3D2E-72AC-C9A427BA2FAD}"/>
                </a:ext>
              </a:extLst>
            </p:cNvPr>
            <p:cNvCxnSpPr>
              <a:cxnSpLocks/>
              <a:stCxn id="18" idx="2"/>
              <a:endCxn id="21" idx="2"/>
            </p:cNvCxnSpPr>
            <p:nvPr/>
          </p:nvCxnSpPr>
          <p:spPr>
            <a:xfrm rot="5400000" flipH="1">
              <a:off x="2461861" y="4158830"/>
              <a:ext cx="100188" cy="1181379"/>
            </a:xfrm>
            <a:prstGeom prst="bentConnector3">
              <a:avLst>
                <a:gd name="adj1" fmla="val -2281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FBD3-938A-81DB-4423-8B08082BAE1C}"/>
                </a:ext>
              </a:extLst>
            </p:cNvPr>
            <p:cNvSpPr txBox="1"/>
            <p:nvPr/>
          </p:nvSpPr>
          <p:spPr>
            <a:xfrm>
              <a:off x="1769646" y="4964454"/>
              <a:ext cx="1537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Preventive Action</a:t>
              </a:r>
            </a:p>
          </p:txBody>
        </p:sp>
      </p:grpSp>
      <p:sp>
        <p:nvSpPr>
          <p:cNvPr id="4" name="HCfirst">
            <a:extLst>
              <a:ext uri="{FF2B5EF4-FFF2-40B4-BE49-F238E27FC236}">
                <a16:creationId xmlns:a16="http://schemas.microsoft.com/office/drawing/2014/main" id="{9BFC88E7-94D8-E3F2-0661-16A1715378F7}"/>
              </a:ext>
            </a:extLst>
          </p:cNvPr>
          <p:cNvSpPr txBox="1"/>
          <p:nvPr/>
        </p:nvSpPr>
        <p:spPr>
          <a:xfrm>
            <a:off x="4992357" y="5398536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1400" baseline="-25000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1400" baseline="-25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63EB36-D6B5-3CE7-384F-0789025B1F2E}"/>
              </a:ext>
            </a:extLst>
          </p:cNvPr>
          <p:cNvSpPr/>
          <p:nvPr/>
        </p:nvSpPr>
        <p:spPr>
          <a:xfrm>
            <a:off x="2506864" y="4698709"/>
            <a:ext cx="889866" cy="54130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75C7E-8A8E-971D-CE77-262CD3B31CEB}"/>
              </a:ext>
            </a:extLst>
          </p:cNvPr>
          <p:cNvSpPr txBox="1"/>
          <p:nvPr/>
        </p:nvSpPr>
        <p:spPr>
          <a:xfrm>
            <a:off x="2467125" y="4685397"/>
            <a:ext cx="965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</a:rPr>
              <a:t>Refresh</a:t>
            </a:r>
          </a:p>
          <a:p>
            <a:pPr algn="ctr"/>
            <a:r>
              <a:rPr lang="en-US" sz="1400" dirty="0">
                <a:latin typeface="Cambria" panose="02040503050406030204" pitchFamily="18" charset="0"/>
              </a:rPr>
              <a:t>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192B47-8C5E-B77F-0A17-8FE18D83AFF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50078" y="4347680"/>
            <a:ext cx="0" cy="3377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1C41587-0E1C-577A-0A62-906185D0E7F9}"/>
              </a:ext>
            </a:extLst>
          </p:cNvPr>
          <p:cNvSpPr/>
          <p:nvPr/>
        </p:nvSpPr>
        <p:spPr>
          <a:xfrm>
            <a:off x="5839985" y="4195483"/>
            <a:ext cx="2403348" cy="1750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029415-18DA-6E92-A3BB-F4DD645EEC98}"/>
              </a:ext>
            </a:extLst>
          </p:cNvPr>
          <p:cNvSpPr txBox="1"/>
          <p:nvPr/>
        </p:nvSpPr>
        <p:spPr>
          <a:xfrm>
            <a:off x="5839984" y="3948513"/>
            <a:ext cx="24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ABF92-D8DF-8295-72C5-96F5BA2EB8D9}"/>
              </a:ext>
            </a:extLst>
          </p:cNvPr>
          <p:cNvSpPr/>
          <p:nvPr/>
        </p:nvSpPr>
        <p:spPr>
          <a:xfrm>
            <a:off x="6078304" y="4278640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C7DA6-2990-7ABA-FDB8-8572E34E2C71}"/>
              </a:ext>
            </a:extLst>
          </p:cNvPr>
          <p:cNvSpPr/>
          <p:nvPr/>
        </p:nvSpPr>
        <p:spPr>
          <a:xfrm>
            <a:off x="5940664" y="4278505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BD0CD0D-750C-60F9-B96C-4C45B726D83C}"/>
              </a:ext>
            </a:extLst>
          </p:cNvPr>
          <p:cNvCxnSpPr>
            <a:cxnSpLocks/>
            <a:stCxn id="76" idx="2"/>
            <a:endCxn id="19" idx="3"/>
          </p:cNvCxnSpPr>
          <p:nvPr/>
        </p:nvCxnSpPr>
        <p:spPr>
          <a:xfrm rot="5400000" flipH="1">
            <a:off x="5120571" y="4616133"/>
            <a:ext cx="529793" cy="1248032"/>
          </a:xfrm>
          <a:prstGeom prst="bentConnector4">
            <a:avLst>
              <a:gd name="adj1" fmla="val -43149"/>
              <a:gd name="adj2" fmla="val 7832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08054-9AF3-8C28-29EF-6C3528339C6C}"/>
              </a:ext>
            </a:extLst>
          </p:cNvPr>
          <p:cNvSpPr/>
          <p:nvPr/>
        </p:nvSpPr>
        <p:spPr>
          <a:xfrm>
            <a:off x="6078304" y="4502397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C32479-8A52-43F8-B3F1-53C52E3BA809}"/>
              </a:ext>
            </a:extLst>
          </p:cNvPr>
          <p:cNvSpPr/>
          <p:nvPr/>
        </p:nvSpPr>
        <p:spPr>
          <a:xfrm>
            <a:off x="5940664" y="4502262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A6C281-EFC1-550F-8F88-889D4E8E195F}"/>
              </a:ext>
            </a:extLst>
          </p:cNvPr>
          <p:cNvSpPr/>
          <p:nvPr/>
        </p:nvSpPr>
        <p:spPr>
          <a:xfrm>
            <a:off x="6078304" y="5314718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Row Buffer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DEFB3F-D44B-E385-BD17-6BC05F068E81}"/>
              </a:ext>
            </a:extLst>
          </p:cNvPr>
          <p:cNvSpPr/>
          <p:nvPr/>
        </p:nvSpPr>
        <p:spPr>
          <a:xfrm>
            <a:off x="5940664" y="5314583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1FF8C4-D035-6785-5505-C6F428A53B5B}"/>
              </a:ext>
            </a:extLst>
          </p:cNvPr>
          <p:cNvCxnSpPr>
            <a:cxnSpLocks/>
            <a:stCxn id="73" idx="2"/>
            <a:endCxn id="89" idx="0"/>
          </p:cNvCxnSpPr>
          <p:nvPr/>
        </p:nvCxnSpPr>
        <p:spPr>
          <a:xfrm>
            <a:off x="7117164" y="4692822"/>
            <a:ext cx="0" cy="38432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rapezoid 79">
            <a:extLst>
              <a:ext uri="{FF2B5EF4-FFF2-40B4-BE49-F238E27FC236}">
                <a16:creationId xmlns:a16="http://schemas.microsoft.com/office/drawing/2014/main" id="{762034C0-81F4-59E8-F497-38CEC2C924BA}"/>
              </a:ext>
            </a:extLst>
          </p:cNvPr>
          <p:cNvSpPr/>
          <p:nvPr/>
        </p:nvSpPr>
        <p:spPr>
          <a:xfrm flipV="1">
            <a:off x="6078304" y="5554838"/>
            <a:ext cx="2077719" cy="143544"/>
          </a:xfrm>
          <a:prstGeom prst="trapezoid">
            <a:avLst>
              <a:gd name="adj" fmla="val 1952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7D2C8B16-769A-6717-E3BE-24B78607B73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>
            <a:off x="4676122" y="3447172"/>
            <a:ext cx="189832" cy="4692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DDD3BED-29C8-ED44-7C05-7DF2F9C67A1B}"/>
              </a:ext>
            </a:extLst>
          </p:cNvPr>
          <p:cNvSpPr/>
          <p:nvPr/>
        </p:nvSpPr>
        <p:spPr>
          <a:xfrm>
            <a:off x="6078304" y="5077142"/>
            <a:ext cx="2077719" cy="1904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DRAM Row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0B4DCF-A542-BD6F-5ECC-0D4300632BC5}"/>
              </a:ext>
            </a:extLst>
          </p:cNvPr>
          <p:cNvSpPr/>
          <p:nvPr/>
        </p:nvSpPr>
        <p:spPr>
          <a:xfrm>
            <a:off x="5940664" y="5077007"/>
            <a:ext cx="137640" cy="190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EB9A25-C7A3-93A8-12F2-1F582CD1A1A5}"/>
              </a:ext>
            </a:extLst>
          </p:cNvPr>
          <p:cNvCxnSpPr>
            <a:cxnSpLocks/>
          </p:cNvCxnSpPr>
          <p:nvPr/>
        </p:nvCxnSpPr>
        <p:spPr>
          <a:xfrm flipH="1">
            <a:off x="1756876" y="5888215"/>
            <a:ext cx="37489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4" grpId="1"/>
      <p:bldP spid="21" grpId="0" animBg="1"/>
      <p:bldP spid="25" grpId="0"/>
      <p:bldP spid="59" grpId="0" animBg="1"/>
      <p:bldP spid="60" grpId="0"/>
      <p:bldP spid="61" grpId="0" animBg="1"/>
      <p:bldP spid="6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9" grpId="0" animBg="1"/>
      <p:bldP spid="9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C60E-4DA1-0803-8A47-BE79EAD75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850B-774A-3979-5B0B-1D463FC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5649E4-510B-38EA-6CA6-D09DA0FB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3639D-200D-9E1D-C8E5-58C176213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5D4D47-6578-39A2-5557-AC8D08782F63}"/>
              </a:ext>
            </a:extLst>
          </p:cNvPr>
          <p:cNvSpPr txBox="1">
            <a:spLocks/>
          </p:cNvSpPr>
          <p:nvPr/>
        </p:nvSpPr>
        <p:spPr>
          <a:xfrm>
            <a:off x="0" y="3762047"/>
            <a:ext cx="9144000" cy="192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1968A-3586-8AEE-C279-07EB7E792362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57145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26-C858-6F4F-A684-F70A0C2E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DRAM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3A66-CE7C-854B-BC9F-931B4D4B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characterize our DRAM chips at </a:t>
            </a:r>
            <a:r>
              <a:rPr lang="en-US" b="1" dirty="0"/>
              <a:t>worst-case</a:t>
            </a:r>
            <a:r>
              <a:rPr lang="en-US" dirty="0"/>
              <a:t> conditions:</a:t>
            </a:r>
          </a:p>
          <a:p>
            <a:pPr marL="0" indent="0">
              <a:buNone/>
            </a:pPr>
            <a:endParaRPr lang="en-US" sz="7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Prevent sources of interference during core test loop</a:t>
            </a:r>
            <a:r>
              <a:rPr lang="en-US" dirty="0"/>
              <a:t>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refresh</a:t>
            </a:r>
            <a:r>
              <a:rPr lang="en-US" dirty="0"/>
              <a:t>: to avoid refreshing victim row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DRAM calibration events</a:t>
            </a:r>
            <a:r>
              <a:rPr lang="en-US" dirty="0"/>
              <a:t>: to minimize variation in test timing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No RowHammer mitigation mechanisms</a:t>
            </a:r>
            <a:r>
              <a:rPr lang="en-US" dirty="0"/>
              <a:t>: to observe circuit-level effects 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for </a:t>
            </a:r>
            <a:r>
              <a:rPr lang="en-US" b="1" dirty="0">
                <a:solidFill>
                  <a:srgbClr val="538234"/>
                </a:solidFill>
              </a:rPr>
              <a:t>less than a refresh window (32ms) </a:t>
            </a:r>
            <a:r>
              <a:rPr lang="en-US" dirty="0"/>
              <a:t>to avoid retention failures</a:t>
            </a:r>
          </a:p>
          <a:p>
            <a:pPr marL="406400" lvl="1" indent="-2222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tests</a:t>
            </a:r>
            <a:r>
              <a:rPr lang="en-US" dirty="0"/>
              <a:t> for ten times</a:t>
            </a:r>
            <a:endParaRPr lang="en-US" sz="1400" dirty="0"/>
          </a:p>
          <a:p>
            <a:pPr marL="357188" indent="-3571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Worst-case access sequence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We use </a:t>
            </a:r>
            <a:r>
              <a:rPr lang="en-US" sz="2000" b="1" dirty="0">
                <a:solidFill>
                  <a:srgbClr val="C00000"/>
                </a:solidFill>
              </a:rPr>
              <a:t>worst-case</a:t>
            </a:r>
            <a:r>
              <a:rPr lang="en-US" sz="2000" b="1" dirty="0"/>
              <a:t> </a:t>
            </a:r>
            <a:r>
              <a:rPr lang="en-US" sz="2000" dirty="0"/>
              <a:t>access sequence based on prior works’ observations</a:t>
            </a:r>
          </a:p>
          <a:p>
            <a:pPr marL="433388" indent="-2492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/>
              <a:t>For each row,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repeatedly access the two physically-adjacent rows 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as fast as possible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67FDB-D0DD-77D1-A762-C62EEF0B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Findings: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7E86D-DEC2-C3E3-143C-1A5FB433BC22}"/>
              </a:ext>
            </a:extLst>
          </p:cNvPr>
          <p:cNvSpPr txBox="1"/>
          <p:nvPr/>
        </p:nvSpPr>
        <p:spPr>
          <a:xfrm>
            <a:off x="0" y="978376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C6B7F-64E1-6A24-4EC1-6609A7CE0717}"/>
              </a:ext>
            </a:extLst>
          </p:cNvPr>
          <p:cNvCxnSpPr>
            <a:cxnSpLocks/>
          </p:cNvCxnSpPr>
          <p:nvPr/>
        </p:nvCxnSpPr>
        <p:spPr>
          <a:xfrm>
            <a:off x="1772212" y="5055388"/>
            <a:ext cx="70630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0661C-D7D6-4094-F850-301AEB7A0572}"/>
              </a:ext>
            </a:extLst>
          </p:cNvPr>
          <p:cNvSpPr txBox="1"/>
          <p:nvPr/>
        </p:nvSpPr>
        <p:spPr>
          <a:xfrm>
            <a:off x="1772212" y="5114970"/>
            <a:ext cx="687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Temperature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60D41-3A51-186A-EBAE-3D4954540171}"/>
              </a:ext>
            </a:extLst>
          </p:cNvPr>
          <p:cNvCxnSpPr>
            <a:cxnSpLocks/>
          </p:cNvCxnSpPr>
          <p:nvPr/>
        </p:nvCxnSpPr>
        <p:spPr>
          <a:xfrm flipV="1">
            <a:off x="1786067" y="3060333"/>
            <a:ext cx="0" cy="1995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77960B-52C0-1848-27DD-3E853A81DE56}"/>
              </a:ext>
            </a:extLst>
          </p:cNvPr>
          <p:cNvSpPr txBox="1"/>
          <p:nvPr/>
        </p:nvSpPr>
        <p:spPr>
          <a:xfrm rot="16200000">
            <a:off x="422908" y="3734695"/>
            <a:ext cx="19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Vulnerability to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Read Disturbance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849CAA-4B7B-9B82-7B6C-73EA9DC7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5" y="3489857"/>
            <a:ext cx="7772396" cy="156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47C096-EF2F-A283-6E2A-ECD84EB4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974273" y="3489856"/>
            <a:ext cx="7772396" cy="156553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2DD3C0-71DF-5B2F-A066-A18F40DC26E3}"/>
              </a:ext>
            </a:extLst>
          </p:cNvPr>
          <p:cNvSpPr/>
          <p:nvPr/>
        </p:nvSpPr>
        <p:spPr>
          <a:xfrm>
            <a:off x="2115082" y="1187460"/>
            <a:ext cx="6720160" cy="965200"/>
          </a:xfrm>
          <a:prstGeom prst="roundRect">
            <a:avLst>
              <a:gd name="adj" fmla="val 0"/>
            </a:avLst>
          </a:prstGeom>
          <a:solidFill>
            <a:srgbClr val="CC4778">
              <a:alpha val="29804"/>
            </a:srgbClr>
          </a:solidFill>
          <a:ln>
            <a:solidFill>
              <a:srgbClr val="CC4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DRAM read disturbance is more effective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within a temperature range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F8D38-7AE5-4A3E-69C7-4D991AF076BE}"/>
              </a:ext>
            </a:extLst>
          </p:cNvPr>
          <p:cNvSpPr/>
          <p:nvPr/>
        </p:nvSpPr>
        <p:spPr>
          <a:xfrm>
            <a:off x="2115082" y="2259665"/>
            <a:ext cx="672016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Vulnerable temperature range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5B146E"/>
                </a:solidFill>
                <a:latin typeface="Cambria" panose="02040503050406030204" pitchFamily="18" charset="0"/>
              </a:rPr>
              <a:t>across memory regions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72E6F-8BE0-9C91-225F-F23F2BC96611}"/>
              </a:ext>
            </a:extLst>
          </p:cNvPr>
          <p:cNvSpPr/>
          <p:nvPr/>
        </p:nvSpPr>
        <p:spPr>
          <a:xfrm>
            <a:off x="0" y="5484302"/>
            <a:ext cx="9144000" cy="932269"/>
          </a:xfrm>
          <a:prstGeom prst="rect">
            <a:avLst/>
          </a:prstGeom>
          <a:solidFill>
            <a:srgbClr val="F89540">
              <a:alpha val="29804"/>
            </a:srgbClr>
          </a:solidFill>
          <a:ln>
            <a:solidFill>
              <a:srgbClr val="7E03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 DRAM cell should be tested </a:t>
            </a:r>
            <a:b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each possible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operating temperature</a:t>
            </a:r>
            <a:endParaRPr lang="en-US" sz="2800" dirty="0">
              <a:solidFill>
                <a:srgbClr val="5B146E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7945A2-BD81-79CB-EB20-F00C42B7E751}"/>
              </a:ext>
            </a:extLst>
          </p:cNvPr>
          <p:cNvGrpSpPr/>
          <p:nvPr/>
        </p:nvGrpSpPr>
        <p:grpSpPr>
          <a:xfrm>
            <a:off x="4752109" y="3476788"/>
            <a:ext cx="4124777" cy="1261144"/>
            <a:chOff x="4752109" y="3476788"/>
            <a:chExt cx="4124777" cy="12611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52EFE-2717-D267-2006-AF0A3F3D8E3F}"/>
                </a:ext>
              </a:extLst>
            </p:cNvPr>
            <p:cNvSpPr txBox="1"/>
            <p:nvPr/>
          </p:nvSpPr>
          <p:spPr>
            <a:xfrm>
              <a:off x="7480350" y="3476788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" panose="02040503050406030204" pitchFamily="18" charset="0"/>
                </a:rPr>
                <a:t>Different</a:t>
              </a:r>
            </a:p>
            <a:p>
              <a:r>
                <a:rPr lang="en-US" b="1" dirty="0">
                  <a:latin typeface="Cambria" panose="02040503050406030204" pitchFamily="18" charset="0"/>
                </a:rPr>
                <a:t>DRAM Cells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021FED-C10A-E6F1-08BD-93111C2301A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44485" y="3799954"/>
              <a:ext cx="435865" cy="9379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78FEB2-BAEE-D235-06E7-DC96105FA8F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860471" y="3799954"/>
              <a:ext cx="1619879" cy="7870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9EF58-9214-3327-484E-93FE14E8544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752109" y="3799954"/>
              <a:ext cx="2728241" cy="5456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8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44D4-AB6E-3446-9595-832C470D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>
                <a:latin typeface="Cambria"/>
                <a:ea typeface="Cambria"/>
              </a:rPr>
              <a:t>Attack Improvement 1: </a:t>
            </a:r>
            <a:br>
              <a:rPr lang="en-US">
                <a:latin typeface="Cambria"/>
                <a:ea typeface="Cambria"/>
              </a:rPr>
            </a:br>
            <a:r>
              <a:rPr lang="en-US" sz="2800">
                <a:latin typeface="Cambria"/>
                <a:ea typeface="Cambria"/>
              </a:rPr>
              <a:t>Making DRAM Cells More Vulnerable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>
                <a:latin typeface="Cambria"/>
                <a:ea typeface="Cambria"/>
              </a:rPr>
              <a:t>An attacker can </a:t>
            </a:r>
            <a:r>
              <a:rPr lang="en-US" b="1" dirty="0">
                <a:latin typeface="Cambria"/>
                <a:ea typeface="Cambria"/>
              </a:rPr>
              <a:t>manipulate temperature </a:t>
            </a:r>
            <a:r>
              <a:rPr lang="en-US" dirty="0">
                <a:latin typeface="Cambria"/>
                <a:ea typeface="Cambria"/>
              </a:rPr>
              <a:t>to make the cells that store sensitive data </a:t>
            </a: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</a:rPr>
              <a:t>more vulnerable</a:t>
            </a:r>
          </a:p>
        </p:txBody>
      </p:sp>
      <p:pic>
        <p:nvPicPr>
          <p:cNvPr id="3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6E0EBDDD-7D8C-41AF-9C22-F883CB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8" y="3859123"/>
            <a:ext cx="5829826" cy="66726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693D33-8E0F-204F-8DC7-8197FBBA70F2}"/>
              </a:ext>
            </a:extLst>
          </p:cNvPr>
          <p:cNvGrpSpPr/>
          <p:nvPr/>
        </p:nvGrpSpPr>
        <p:grpSpPr>
          <a:xfrm>
            <a:off x="892105" y="2468078"/>
            <a:ext cx="7835517" cy="764212"/>
            <a:chOff x="567298" y="3693104"/>
            <a:chExt cx="7835517" cy="7642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D9DB87-9A46-FE47-8D25-C9F7186F3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6" y="4052126"/>
              <a:ext cx="68657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561E16-DC55-3B43-829A-A5F9885F088D}"/>
                </a:ext>
              </a:extLst>
            </p:cNvPr>
            <p:cNvSpPr/>
            <p:nvPr/>
          </p:nvSpPr>
          <p:spPr>
            <a:xfrm>
              <a:off x="1891136" y="3827945"/>
              <a:ext cx="4158559" cy="451351"/>
            </a:xfrm>
            <a:prstGeom prst="rect">
              <a:avLst/>
            </a:prstGeom>
            <a:solidFill>
              <a:srgbClr val="FCE5D6"/>
            </a:solidFill>
            <a:ln>
              <a:solidFill>
                <a:srgbClr val="C01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Vulnerable Temperature Range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BF837E-8430-9A45-9BF3-D6947130DDCC}"/>
                </a:ext>
              </a:extLst>
            </p:cNvPr>
            <p:cNvCxnSpPr/>
            <p:nvPr/>
          </p:nvCxnSpPr>
          <p:spPr>
            <a:xfrm>
              <a:off x="6036350" y="3814328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E4FFD8-A741-5B4F-9A68-35CBC9A1DA65}"/>
                </a:ext>
              </a:extLst>
            </p:cNvPr>
            <p:cNvSpPr txBox="1"/>
            <p:nvPr/>
          </p:nvSpPr>
          <p:spPr>
            <a:xfrm>
              <a:off x="6939401" y="4087984"/>
              <a:ext cx="1463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Temperature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62CA2B-C15F-A644-A672-3E714E1A4179}"/>
                </a:ext>
              </a:extLst>
            </p:cNvPr>
            <p:cNvSpPr txBox="1"/>
            <p:nvPr/>
          </p:nvSpPr>
          <p:spPr>
            <a:xfrm>
              <a:off x="6115489" y="3694132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CB96BD-E7E0-0A4E-B941-B6CA9AA211A8}"/>
                </a:ext>
              </a:extLst>
            </p:cNvPr>
            <p:cNvCxnSpPr/>
            <p:nvPr/>
          </p:nvCxnSpPr>
          <p:spPr>
            <a:xfrm>
              <a:off x="1855303" y="3821293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98ED3-AE50-D74F-900A-BF27EA38A1C8}"/>
                </a:ext>
              </a:extLst>
            </p:cNvPr>
            <p:cNvSpPr txBox="1"/>
            <p:nvPr/>
          </p:nvSpPr>
          <p:spPr>
            <a:xfrm>
              <a:off x="567298" y="369310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 bit flips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5649C3-578E-F84A-9968-3705C3600428}"/>
              </a:ext>
            </a:extLst>
          </p:cNvPr>
          <p:cNvGrpSpPr/>
          <p:nvPr/>
        </p:nvGrpSpPr>
        <p:grpSpPr>
          <a:xfrm>
            <a:off x="544427" y="3825467"/>
            <a:ext cx="3461194" cy="1725311"/>
            <a:chOff x="679790" y="3603886"/>
            <a:chExt cx="3461194" cy="1725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D7A39-EAE2-4C8C-83BC-DD507D02D50E}"/>
                </a:ext>
              </a:extLst>
            </p:cNvPr>
            <p:cNvGrpSpPr/>
            <p:nvPr/>
          </p:nvGrpSpPr>
          <p:grpSpPr>
            <a:xfrm>
              <a:off x="679790" y="3606031"/>
              <a:ext cx="1697560" cy="1723166"/>
              <a:chOff x="2523774" y="4409276"/>
              <a:chExt cx="1697560" cy="17231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EC13B7-B622-4E03-B7DF-062F5659DAF8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25618D-A289-464F-AB08-7299887C7165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0F384-31CD-4A0A-9F58-307368820035}"/>
                  </a:ext>
                </a:extLst>
              </p:cNvPr>
              <p:cNvSpPr txBox="1"/>
              <p:nvPr/>
            </p:nvSpPr>
            <p:spPr>
              <a:xfrm>
                <a:off x="3377833" y="5170887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45°C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5C0F2E-38E6-4D2B-BBF1-794E049F1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0554725-6A39-4268-96DC-A2C7F42299CE}"/>
                  </a:ext>
                </a:extLst>
              </p:cNvPr>
              <p:cNvCxnSpPr/>
              <p:nvPr/>
            </p:nvCxnSpPr>
            <p:spPr>
              <a:xfrm flipH="1">
                <a:off x="3118256" y="5399217"/>
                <a:ext cx="216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BA5E67-B051-49CB-9B95-727F2897CAE0}"/>
                </a:ext>
              </a:extLst>
            </p:cNvPr>
            <p:cNvCxnSpPr>
              <a:cxnSpLocks/>
              <a:stCxn id="16" idx="3"/>
              <a:endCxn id="73" idx="1"/>
            </p:cNvCxnSpPr>
            <p:nvPr/>
          </p:nvCxnSpPr>
          <p:spPr>
            <a:xfrm flipV="1">
              <a:off x="1616474" y="4323886"/>
              <a:ext cx="1295634" cy="2145"/>
            </a:xfrm>
            <a:prstGeom prst="straightConnector1">
              <a:avLst/>
            </a:prstGeom>
            <a:ln w="57150">
              <a:solidFill>
                <a:srgbClr val="C0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985D1CD-297C-4E44-BD6E-5611FB1A1472}"/>
                </a:ext>
              </a:extLst>
            </p:cNvPr>
            <p:cNvGrpSpPr/>
            <p:nvPr/>
          </p:nvGrpSpPr>
          <p:grpSpPr>
            <a:xfrm>
              <a:off x="2443424" y="3603886"/>
              <a:ext cx="1697560" cy="1723166"/>
              <a:chOff x="2523774" y="4409276"/>
              <a:chExt cx="1697560" cy="17231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14AEF41-4617-E345-96BA-8FD3BCA04EE5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DA1DD7-DCAD-BA4E-99BF-A235548603C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0BB9A4-2C1A-6C4D-9660-C49B2345A3C3}"/>
                  </a:ext>
                </a:extLst>
              </p:cNvPr>
              <p:cNvSpPr txBox="1"/>
              <p:nvPr/>
            </p:nvSpPr>
            <p:spPr>
              <a:xfrm>
                <a:off x="3377833" y="5006772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55°C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D91DCE0-6B32-FD46-A85B-54589EAC2A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870ABB-014F-F343-B4DF-5A4896F688FB}"/>
                  </a:ext>
                </a:extLst>
              </p:cNvPr>
              <p:cNvCxnSpPr/>
              <p:nvPr/>
            </p:nvCxnSpPr>
            <p:spPr>
              <a:xfrm flipH="1">
                <a:off x="3118256" y="5227278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EB6105-8C84-D940-85F3-45C52B6A42C4}"/>
              </a:ext>
            </a:extLst>
          </p:cNvPr>
          <p:cNvGrpSpPr/>
          <p:nvPr/>
        </p:nvGrpSpPr>
        <p:grpSpPr>
          <a:xfrm>
            <a:off x="4486181" y="3824068"/>
            <a:ext cx="3776641" cy="1725311"/>
            <a:chOff x="4245578" y="3602487"/>
            <a:chExt cx="3776641" cy="172531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23D185B-16CB-C24D-873F-B20E0E9B0587}"/>
                </a:ext>
              </a:extLst>
            </p:cNvPr>
            <p:cNvGrpSpPr/>
            <p:nvPr/>
          </p:nvGrpSpPr>
          <p:grpSpPr>
            <a:xfrm>
              <a:off x="4245578" y="3604632"/>
              <a:ext cx="1775213" cy="1723166"/>
              <a:chOff x="2208327" y="4409276"/>
              <a:chExt cx="1775213" cy="172316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08D3D8-00DA-0C4F-8D4B-EE1993BA388A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2A6FB9D-B659-DC47-9E9B-A51398CECC49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2E8468-819F-7045-A805-D950D43108DD}"/>
                  </a:ext>
                </a:extLst>
              </p:cNvPr>
              <p:cNvSpPr txBox="1"/>
              <p:nvPr/>
            </p:nvSpPr>
            <p:spPr>
              <a:xfrm>
                <a:off x="2208327" y="4808894"/>
                <a:ext cx="84350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5591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65°C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EA4481-2B82-784B-AE29-8ED74A95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922B585-8EC3-DA4D-A6C4-C849C2B6A19C}"/>
                  </a:ext>
                </a:extLst>
              </p:cNvPr>
              <p:cNvCxnSpPr/>
              <p:nvPr/>
            </p:nvCxnSpPr>
            <p:spPr>
              <a:xfrm flipH="1">
                <a:off x="3118256" y="5039727"/>
                <a:ext cx="216000" cy="0"/>
              </a:xfrm>
              <a:prstGeom prst="line">
                <a:avLst/>
              </a:prstGeom>
              <a:ln w="76200">
                <a:solidFill>
                  <a:srgbClr val="C559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EAA339-03C2-914A-A75A-AC242E038B17}"/>
                </a:ext>
              </a:extLst>
            </p:cNvPr>
            <p:cNvCxnSpPr>
              <a:cxnSpLocks/>
              <a:stCxn id="79" idx="3"/>
              <a:endCxn id="86" idx="1"/>
            </p:cNvCxnSpPr>
            <p:nvPr/>
          </p:nvCxnSpPr>
          <p:spPr>
            <a:xfrm flipV="1">
              <a:off x="5497709" y="4322487"/>
              <a:ext cx="1295634" cy="2145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8EE4BD-18F7-DE45-B0F7-1C771B48833F}"/>
                </a:ext>
              </a:extLst>
            </p:cNvPr>
            <p:cNvGrpSpPr/>
            <p:nvPr/>
          </p:nvGrpSpPr>
          <p:grpSpPr>
            <a:xfrm>
              <a:off x="6324659" y="3602487"/>
              <a:ext cx="1697560" cy="1723166"/>
              <a:chOff x="2523774" y="4409276"/>
              <a:chExt cx="1697560" cy="172316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B9B1-1553-2640-BA75-75DCBA86031B}"/>
                  </a:ext>
                </a:extLst>
              </p:cNvPr>
              <p:cNvSpPr/>
              <p:nvPr/>
            </p:nvSpPr>
            <p:spPr>
              <a:xfrm>
                <a:off x="2992458" y="4409276"/>
                <a:ext cx="468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3FE97-9B81-CF45-A180-4C13717659B7}"/>
                  </a:ext>
                </a:extLst>
              </p:cNvPr>
              <p:cNvSpPr txBox="1"/>
              <p:nvPr/>
            </p:nvSpPr>
            <p:spPr>
              <a:xfrm>
                <a:off x="2523774" y="5793888"/>
                <a:ext cx="14597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1ED1F19-ED33-B047-A48F-E540D2D4D3DF}"/>
                  </a:ext>
                </a:extLst>
              </p:cNvPr>
              <p:cNvSpPr txBox="1"/>
              <p:nvPr/>
            </p:nvSpPr>
            <p:spPr>
              <a:xfrm>
                <a:off x="3377833" y="4639467"/>
                <a:ext cx="84350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/>
                    <a:ea typeface="Cambria"/>
                    <a:cs typeface="+mn-cs"/>
                  </a:rPr>
                  <a:t>75°C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0C18BE8-5062-CD4F-ADD2-2AB35DE2D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6256" y="4440569"/>
                <a:ext cx="0" cy="124797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35225A9-29E1-4A45-A24E-B0DCB35DD52A}"/>
                  </a:ext>
                </a:extLst>
              </p:cNvPr>
              <p:cNvCxnSpPr/>
              <p:nvPr/>
            </p:nvCxnSpPr>
            <p:spPr>
              <a:xfrm flipH="1">
                <a:off x="3118256" y="4859971"/>
                <a:ext cx="21600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6AC5F3-927D-B841-B412-4131D2D01BAF}"/>
              </a:ext>
            </a:extLst>
          </p:cNvPr>
          <p:cNvGrpSpPr/>
          <p:nvPr/>
        </p:nvGrpSpPr>
        <p:grpSpPr>
          <a:xfrm>
            <a:off x="1790229" y="3047624"/>
            <a:ext cx="5009985" cy="473717"/>
            <a:chOff x="1755287" y="3305603"/>
            <a:chExt cx="5009985" cy="47371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B9AA62-E15E-EF42-839E-C6DBEA845743}"/>
                </a:ext>
              </a:extLst>
            </p:cNvPr>
            <p:cNvSpPr txBox="1"/>
            <p:nvPr/>
          </p:nvSpPr>
          <p:spPr>
            <a:xfrm>
              <a:off x="1755287" y="3305603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50°C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497704-C591-FF48-BE0F-69CEB6891CFE}"/>
                </a:ext>
              </a:extLst>
            </p:cNvPr>
            <p:cNvSpPr txBox="1"/>
            <p:nvPr/>
          </p:nvSpPr>
          <p:spPr>
            <a:xfrm>
              <a:off x="5921771" y="3317655"/>
              <a:ext cx="8435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70°C</a:t>
              </a:r>
            </a:p>
          </p:txBody>
        </p:sp>
      </p:grpSp>
      <p:sp>
        <p:nvSpPr>
          <p:cNvPr id="94" name="Content Placeholder 31">
            <a:extLst>
              <a:ext uri="{FF2B5EF4-FFF2-40B4-BE49-F238E27FC236}">
                <a16:creationId xmlns:a16="http://schemas.microsoft.com/office/drawing/2014/main" id="{66114D37-04AB-574E-ABF4-41866C6D1844}"/>
              </a:ext>
            </a:extLst>
          </p:cNvPr>
          <p:cNvSpPr txBox="1">
            <a:spLocks/>
          </p:cNvSpPr>
          <p:nvPr/>
        </p:nvSpPr>
        <p:spPr>
          <a:xfrm>
            <a:off x="172967" y="1992218"/>
            <a:ext cx="8798061" cy="424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DRAM cells are vulnerable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5910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bounded temperature range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55910"/>
              </a:solidFill>
              <a:effectLst/>
              <a:uLnTx/>
              <a:uFillTx/>
              <a:latin typeface="Cambria" panose="02040503050406030204" pitchFamily="18" charset="0"/>
              <a:ea typeface="Cambri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01146-80E1-CB4C-A027-22405D20F194}"/>
              </a:ext>
            </a:extLst>
          </p:cNvPr>
          <p:cNvSpPr txBox="1"/>
          <p:nvPr/>
        </p:nvSpPr>
        <p:spPr>
          <a:xfrm>
            <a:off x="1013112" y="5291510"/>
            <a:ext cx="22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Heating up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E93D71-0F58-7647-988F-5090F92E56F9}"/>
              </a:ext>
            </a:extLst>
          </p:cNvPr>
          <p:cNvSpPr txBox="1"/>
          <p:nvPr/>
        </p:nvSpPr>
        <p:spPr>
          <a:xfrm>
            <a:off x="5291617" y="5291510"/>
            <a:ext cx="2240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Cooling down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chip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BC6D-1EE2-0040-70A9-CD08721E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28" grpId="0"/>
      <p:bldP spid="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4DFF-6DB0-0E79-DCDB-9EE556B2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Attack Improvement 2: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Temperature-Dependent Trigger</a:t>
            </a:r>
            <a:endParaRPr lang="en-US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22A8C24-B4D1-A64E-A6CE-2B4514482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3200" b="1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endParaRPr lang="en-US" sz="1600" dirty="0">
              <a:latin typeface="Cambria"/>
              <a:ea typeface="Cambria"/>
            </a:endParaRPr>
          </a:p>
          <a:p>
            <a:pPr marL="808038" lvl="1" indent="0">
              <a:buClr>
                <a:schemeClr val="tx1"/>
              </a:buClr>
              <a:buNone/>
            </a:pPr>
            <a:r>
              <a:rPr lang="en-US" sz="2800" dirty="0">
                <a:latin typeface="Cambria"/>
                <a:ea typeface="Cambria"/>
              </a:rPr>
              <a:t>Identify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abnormal increase </a:t>
            </a:r>
            <a:b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in temperature to attack a data center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during its peak hours</a:t>
            </a:r>
          </a:p>
          <a:p>
            <a:pPr marL="808038" lvl="2" indent="0">
              <a:buClr>
                <a:srgbClr val="000000"/>
              </a:buClr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2" indent="0">
              <a:buNone/>
            </a:pPr>
            <a:endParaRPr lang="en-US" sz="2800" b="1" dirty="0">
              <a:solidFill>
                <a:srgbClr val="C00000"/>
              </a:solidFill>
              <a:latin typeface="Cambria"/>
              <a:ea typeface="Cambria"/>
            </a:endParaRPr>
          </a:p>
          <a:p>
            <a:pPr marL="808038" lvl="1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Precisely measure </a:t>
            </a:r>
            <a:r>
              <a:rPr lang="en-US" sz="2800" dirty="0">
                <a:latin typeface="Cambria"/>
                <a:ea typeface="Cambria"/>
              </a:rPr>
              <a:t>the temperature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b="1" dirty="0">
                <a:solidFill>
                  <a:srgbClr val="0070C0"/>
                </a:solidFill>
                <a:latin typeface="Cambria"/>
                <a:ea typeface="Cambria"/>
              </a:rPr>
              <a:t>to trigger an attack </a:t>
            </a:r>
            <a:r>
              <a:rPr lang="en-US" sz="2800" dirty="0">
                <a:latin typeface="Cambria"/>
                <a:ea typeface="Cambria"/>
              </a:rPr>
              <a:t>exactly </a:t>
            </a:r>
            <a:br>
              <a:rPr lang="en-US" sz="2800" dirty="0">
                <a:latin typeface="Cambria"/>
                <a:ea typeface="Cambria"/>
              </a:rPr>
            </a:br>
            <a:r>
              <a:rPr lang="en-US" sz="2800" dirty="0">
                <a:latin typeface="Cambria"/>
                <a:ea typeface="Cambria"/>
              </a:rPr>
              <a:t>at the desired temperature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199822-F6C5-1D4D-BECC-89FFCA38EB73}"/>
              </a:ext>
            </a:extLst>
          </p:cNvPr>
          <p:cNvGrpSpPr/>
          <p:nvPr/>
        </p:nvGrpSpPr>
        <p:grpSpPr>
          <a:xfrm>
            <a:off x="6508312" y="1575561"/>
            <a:ext cx="2589430" cy="1813638"/>
            <a:chOff x="6463176" y="1531425"/>
            <a:chExt cx="2589430" cy="18136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57C6FA-A469-0B4B-B379-2C4D16C867F4}"/>
                </a:ext>
              </a:extLst>
            </p:cNvPr>
            <p:cNvSpPr/>
            <p:nvPr/>
          </p:nvSpPr>
          <p:spPr>
            <a:xfrm>
              <a:off x="6939321" y="1792080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E0CED3-69CE-BE41-8E62-44DC56137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5149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81F4E8-6D1E-2345-A26F-58A6479A9CB9}"/>
                </a:ext>
              </a:extLst>
            </p:cNvPr>
            <p:cNvSpPr txBox="1"/>
            <p:nvPr/>
          </p:nvSpPr>
          <p:spPr>
            <a:xfrm>
              <a:off x="6463176" y="2929565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19E801-DCF9-6E42-ACBB-900E5805D829}"/>
                </a:ext>
              </a:extLst>
            </p:cNvPr>
            <p:cNvSpPr txBox="1"/>
            <p:nvPr/>
          </p:nvSpPr>
          <p:spPr>
            <a:xfrm>
              <a:off x="7432064" y="2238474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CDCF5-A5AE-004A-BAF7-9A66F8C631DE}"/>
                </a:ext>
              </a:extLst>
            </p:cNvPr>
            <p:cNvSpPr txBox="1"/>
            <p:nvPr/>
          </p:nvSpPr>
          <p:spPr>
            <a:xfrm>
              <a:off x="7659020" y="1531425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76.6%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4E7EF4-E52C-6D45-AACF-B99EC1B5E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013" y="1834354"/>
              <a:ext cx="0" cy="53633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1DECACE8-FE27-144B-82B6-C2701E12F58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7201613" y="1854591"/>
              <a:ext cx="457407" cy="383883"/>
            </a:xfrm>
            <a:prstGeom prst="bentConnector3">
              <a:avLst>
                <a:gd name="adj1" fmla="val 72390"/>
              </a:avLst>
            </a:prstGeom>
            <a:ln w="381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B58696C-B8CE-3749-B32D-A56711BD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013" y="2377764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0AE881A-E165-484C-AA7C-4C455861ECC4}"/>
              </a:ext>
            </a:extLst>
          </p:cNvPr>
          <p:cNvSpPr txBox="1"/>
          <p:nvPr/>
        </p:nvSpPr>
        <p:spPr>
          <a:xfrm>
            <a:off x="2943992" y="6422960"/>
            <a:ext cx="32560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*Example fraction values from SK Hynix modules 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03A7-383E-4C55-BA5C-65EB035D15B5}"/>
              </a:ext>
            </a:extLst>
          </p:cNvPr>
          <p:cNvGrpSpPr/>
          <p:nvPr/>
        </p:nvGrpSpPr>
        <p:grpSpPr>
          <a:xfrm>
            <a:off x="9144000" y="3898944"/>
            <a:ext cx="2421798" cy="1943385"/>
            <a:chOff x="6825901" y="3870952"/>
            <a:chExt cx="2421798" cy="1943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FB4DB-F183-4029-8E57-FE5E14CB6DE3}"/>
                </a:ext>
              </a:extLst>
            </p:cNvPr>
            <p:cNvSpPr txBox="1"/>
            <p:nvPr/>
          </p:nvSpPr>
          <p:spPr>
            <a:xfrm>
              <a:off x="7762483" y="3870952"/>
              <a:ext cx="14852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35" name="Elbow Connector 39">
              <a:extLst>
                <a:ext uri="{FF2B5EF4-FFF2-40B4-BE49-F238E27FC236}">
                  <a16:creationId xmlns:a16="http://schemas.microsoft.com/office/drawing/2014/main" id="{CBC53BEB-B960-4B93-8E14-924BA410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445" y="4635924"/>
              <a:ext cx="160766" cy="158459"/>
            </a:xfrm>
            <a:prstGeom prst="bentConnector2">
              <a:avLst/>
            </a:prstGeom>
            <a:ln w="38100">
              <a:solidFill>
                <a:srgbClr val="4472C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922A69-D219-4BC1-82AC-207932C3C144}"/>
                </a:ext>
              </a:extLst>
            </p:cNvPr>
            <p:cNvSpPr/>
            <p:nvPr/>
          </p:nvSpPr>
          <p:spPr>
            <a:xfrm>
              <a:off x="7372758" y="4119573"/>
              <a:ext cx="448892" cy="135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436609-2955-4E3B-8954-B1A5B177C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1384" y="4150866"/>
              <a:ext cx="457" cy="113209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4270C-EBAC-4E18-A944-0D02A89A2F26}"/>
                </a:ext>
              </a:extLst>
            </p:cNvPr>
            <p:cNvSpPr txBox="1"/>
            <p:nvPr/>
          </p:nvSpPr>
          <p:spPr>
            <a:xfrm>
              <a:off x="6825901" y="5398839"/>
              <a:ext cx="1511878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D48FE1-3C8B-486B-9D2C-F236DC5CC942}"/>
                </a:ext>
              </a:extLst>
            </p:cNvPr>
            <p:cNvSpPr txBox="1"/>
            <p:nvPr/>
          </p:nvSpPr>
          <p:spPr>
            <a:xfrm>
              <a:off x="7751996" y="4636226"/>
              <a:ext cx="576114" cy="237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42B6C-992C-4A3C-A330-5FE0D573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297" y="4821322"/>
              <a:ext cx="31247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5F9A3-F855-409D-BB40-CE3C71D4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054" y="4816057"/>
              <a:ext cx="3195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89E23D-416E-E843-AA1E-2A13F2DFFD80}"/>
              </a:ext>
            </a:extLst>
          </p:cNvPr>
          <p:cNvGrpSpPr/>
          <p:nvPr/>
        </p:nvGrpSpPr>
        <p:grpSpPr>
          <a:xfrm>
            <a:off x="6507267" y="3776672"/>
            <a:ext cx="2589430" cy="1813638"/>
            <a:chOff x="6462131" y="3663261"/>
            <a:chExt cx="2589430" cy="18136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0BFDC7-F1EB-7641-9836-A29FCF96941E}"/>
                </a:ext>
              </a:extLst>
            </p:cNvPr>
            <p:cNvSpPr/>
            <p:nvPr/>
          </p:nvSpPr>
          <p:spPr>
            <a:xfrm>
              <a:off x="6938276" y="3923916"/>
              <a:ext cx="526183" cy="1222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F2CB27-7218-914E-95C0-067BA51B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68" y="3966985"/>
              <a:ext cx="0" cy="95512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24A7B6-01B2-DB4E-9B6E-A9B1E994ACB1}"/>
                </a:ext>
              </a:extLst>
            </p:cNvPr>
            <p:cNvSpPr txBox="1"/>
            <p:nvPr/>
          </p:nvSpPr>
          <p:spPr>
            <a:xfrm>
              <a:off x="6462131" y="5061401"/>
              <a:ext cx="151111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Temperature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5D398B-031B-D944-AAB5-EC50D74FDA70}"/>
                </a:ext>
              </a:extLst>
            </p:cNvPr>
            <p:cNvSpPr txBox="1"/>
            <p:nvPr/>
          </p:nvSpPr>
          <p:spPr>
            <a:xfrm>
              <a:off x="7431019" y="4370310"/>
              <a:ext cx="679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70 °C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082B1-620D-CA41-9045-0B4F21E2CE10}"/>
                </a:ext>
              </a:extLst>
            </p:cNvPr>
            <p:cNvSpPr txBox="1"/>
            <p:nvPr/>
          </p:nvSpPr>
          <p:spPr>
            <a:xfrm>
              <a:off x="7657975" y="3663261"/>
              <a:ext cx="13935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0.4% 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of the cells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/>
                <a:ea typeface="Cambria"/>
                <a:cs typeface="+mn-cs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F4E5FB91-F538-0045-B414-BCEEEF2800D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5400000" flipH="1" flipV="1">
              <a:off x="7249237" y="4098880"/>
              <a:ext cx="521191" cy="29628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314903-D7C3-134B-B7AA-6C26A6DF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96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87ED74F-8C3D-724C-9936-A59C51D3F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968" y="4507618"/>
              <a:ext cx="36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FD19D3-D761-E042-9BA6-0B6C513865C9}"/>
              </a:ext>
            </a:extLst>
          </p:cNvPr>
          <p:cNvSpPr txBox="1"/>
          <p:nvPr/>
        </p:nvSpPr>
        <p:spPr>
          <a:xfrm>
            <a:off x="356736" y="171189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87FAB-8C85-944C-990C-6B3CEA7AAB88}"/>
              </a:ext>
            </a:extLst>
          </p:cNvPr>
          <p:cNvSpPr txBox="1"/>
          <p:nvPr/>
        </p:nvSpPr>
        <p:spPr>
          <a:xfrm>
            <a:off x="356736" y="38150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2.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8D62F32-1158-174F-BD21-5CFFA69D7EC8}"/>
              </a:ext>
            </a:extLst>
          </p:cNvPr>
          <p:cNvSpPr txBox="1">
            <a:spLocks/>
          </p:cNvSpPr>
          <p:nvPr/>
        </p:nvSpPr>
        <p:spPr>
          <a:xfrm>
            <a:off x="78349" y="222421"/>
            <a:ext cx="8798061" cy="77046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mbria"/>
              <a:ea typeface="Cambria"/>
              <a:cs typeface="+mj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99947B-D6EA-039F-BC38-96E1250D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/>
      <p:bldP spid="6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E67B6-65A8-3993-981F-6D2E43754A70}"/>
              </a:ext>
            </a:extLst>
          </p:cNvPr>
          <p:cNvSpPr/>
          <p:nvPr/>
        </p:nvSpPr>
        <p:spPr>
          <a:xfrm>
            <a:off x="2257365" y="1501293"/>
            <a:ext cx="2713219" cy="2350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34478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BD3-D574-314A-9E3D-3786E270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Access Patterns</a:t>
            </a:r>
            <a:br>
              <a:rPr lang="en-US"/>
            </a:br>
            <a:r>
              <a:rPr lang="en-US"/>
              <a:t>in Aggressor Row Active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0B2-8F55-2146-BC7E-2B67F804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9737" indent="-342900"/>
            <a:r>
              <a:rPr lang="en-US"/>
              <a:t>Baseline access pattern: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C00000"/>
                </a:solidFill>
              </a:rPr>
              <a:t>aggressor row active time</a:t>
            </a:r>
            <a:r>
              <a:rPr lang="en-US"/>
              <a:t>:</a:t>
            </a:r>
          </a:p>
          <a:p>
            <a:pPr marL="439737" indent="-342900"/>
            <a:endParaRPr lang="en-US"/>
          </a:p>
          <a:p>
            <a:pPr marL="96837" indent="0">
              <a:buNone/>
            </a:pPr>
            <a:endParaRPr lang="en-US" sz="1100"/>
          </a:p>
          <a:p>
            <a:pPr marL="96837" indent="0">
              <a:buNone/>
            </a:pPr>
            <a:endParaRPr lang="en-US" sz="1100"/>
          </a:p>
          <a:p>
            <a:pPr marL="439737" indent="-342900"/>
            <a:endParaRPr lang="en-US"/>
          </a:p>
          <a:p>
            <a:pPr marL="439737" indent="-342900"/>
            <a:r>
              <a:rPr lang="en-US"/>
              <a:t>Increasing </a:t>
            </a:r>
            <a:r>
              <a:rPr lang="en-US" b="1">
                <a:solidFill>
                  <a:srgbClr val="0070C0"/>
                </a:solidFill>
              </a:rPr>
              <a:t>bank </a:t>
            </a:r>
            <a:r>
              <a:rPr lang="en-US" b="1" err="1">
                <a:solidFill>
                  <a:srgbClr val="0070C0"/>
                </a:solidFill>
              </a:rPr>
              <a:t>precharged</a:t>
            </a:r>
            <a:r>
              <a:rPr lang="en-US" b="1">
                <a:solidFill>
                  <a:srgbClr val="0070C0"/>
                </a:solidFill>
              </a:rPr>
              <a:t> time</a:t>
            </a:r>
            <a:r>
              <a:rPr lang="en-US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F50234-B33B-F44C-89CC-B4FC88D0D806}"/>
              </a:ext>
            </a:extLst>
          </p:cNvPr>
          <p:cNvGrpSpPr/>
          <p:nvPr/>
        </p:nvGrpSpPr>
        <p:grpSpPr>
          <a:xfrm>
            <a:off x="683549" y="1688364"/>
            <a:ext cx="7445970" cy="369332"/>
            <a:chOff x="387458" y="1246760"/>
            <a:chExt cx="744597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1946385-1406-594D-AD38-5738AA535F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68004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6A1AA-E13E-A047-AD08-26438C468C2C}"/>
                </a:ext>
              </a:extLst>
            </p:cNvPr>
            <p:cNvSpPr txBox="1"/>
            <p:nvPr/>
          </p:nvSpPr>
          <p:spPr>
            <a:xfrm>
              <a:off x="7143816" y="124676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558A3-AD72-9041-ADDE-E0D8FAEB2DA8}"/>
              </a:ext>
            </a:extLst>
          </p:cNvPr>
          <p:cNvGrpSpPr/>
          <p:nvPr/>
        </p:nvGrpSpPr>
        <p:grpSpPr>
          <a:xfrm>
            <a:off x="716585" y="1636615"/>
            <a:ext cx="1165592" cy="461665"/>
            <a:chOff x="420494" y="1420099"/>
            <a:chExt cx="1165592" cy="4616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DD5B1-2BCA-E24C-902E-C4AE872BF8B5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7BABD-392B-5A40-8DDB-2B0961BDE5C4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599AE0-AA2E-EE42-B443-A3FD2CDF8200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740B-CFC7-7842-A3D2-89D12B72CB12}"/>
              </a:ext>
            </a:extLst>
          </p:cNvPr>
          <p:cNvGrpSpPr/>
          <p:nvPr/>
        </p:nvGrpSpPr>
        <p:grpSpPr>
          <a:xfrm>
            <a:off x="2432254" y="1636615"/>
            <a:ext cx="1165592" cy="461665"/>
            <a:chOff x="420494" y="1420099"/>
            <a:chExt cx="1165592" cy="4616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3C5EFD-437C-A84F-8BB8-172528F48FE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C441D1-9C5E-1F4E-888B-59F7449F11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67455-E15C-FD42-9673-82638B33DA0C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85CEE-C328-0D48-B06E-AB1D1850BE32}"/>
              </a:ext>
            </a:extLst>
          </p:cNvPr>
          <p:cNvGrpSpPr/>
          <p:nvPr/>
        </p:nvGrpSpPr>
        <p:grpSpPr>
          <a:xfrm>
            <a:off x="4153435" y="1636615"/>
            <a:ext cx="1165592" cy="461665"/>
            <a:chOff x="420494" y="1420099"/>
            <a:chExt cx="1165592" cy="4616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5F51B-EFDF-C44B-80D4-13F10E8977A7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5DE7F-4455-C448-A831-1A08D8B651E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497ABC-CFB9-B140-AD93-DFF6956E0B79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EEC2B-FBFD-924D-A71D-4657DD6607CF}"/>
              </a:ext>
            </a:extLst>
          </p:cNvPr>
          <p:cNvGrpSpPr/>
          <p:nvPr/>
        </p:nvGrpSpPr>
        <p:grpSpPr>
          <a:xfrm>
            <a:off x="5865809" y="1636615"/>
            <a:ext cx="1165592" cy="461665"/>
            <a:chOff x="420494" y="1420099"/>
            <a:chExt cx="1165592" cy="4616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8C8A95-CC07-EA46-8734-E2670A4C3DA2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4A9862E-3AC9-DE43-BD23-B5C58D8EF0A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CB6A33-3741-8040-9F8E-75709C6C3B6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7AF070-8C1B-9842-8682-0ED860D079A3}"/>
              </a:ext>
            </a:extLst>
          </p:cNvPr>
          <p:cNvGrpSpPr/>
          <p:nvPr/>
        </p:nvGrpSpPr>
        <p:grpSpPr>
          <a:xfrm>
            <a:off x="685007" y="3244301"/>
            <a:ext cx="8435791" cy="400109"/>
            <a:chOff x="387458" y="1425844"/>
            <a:chExt cx="8435791" cy="400109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65870D-5D2C-294B-8D18-E4AA9BEFF1D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81003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2075EA-0200-2742-B702-90506018187A}"/>
                </a:ext>
              </a:extLst>
            </p:cNvPr>
            <p:cNvSpPr txBox="1"/>
            <p:nvPr/>
          </p:nvSpPr>
          <p:spPr>
            <a:xfrm>
              <a:off x="8133637" y="145662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0C3000-C877-2147-8B27-33F82EE62A7B}"/>
              </a:ext>
            </a:extLst>
          </p:cNvPr>
          <p:cNvGrpSpPr/>
          <p:nvPr/>
        </p:nvGrpSpPr>
        <p:grpSpPr>
          <a:xfrm>
            <a:off x="718043" y="3013468"/>
            <a:ext cx="2151551" cy="461665"/>
            <a:chOff x="420494" y="1420099"/>
            <a:chExt cx="2151551" cy="46166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E907428-9957-F14F-A24B-45244BC18C68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9796304-382F-754A-9AC1-FEE57756D27C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7CE2CB-4BF0-D842-B4AC-C7A5D017A38B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C01B81-20D0-874D-A09E-5178B7BA5602}"/>
              </a:ext>
            </a:extLst>
          </p:cNvPr>
          <p:cNvGrpSpPr/>
          <p:nvPr/>
        </p:nvGrpSpPr>
        <p:grpSpPr>
          <a:xfrm>
            <a:off x="683549" y="5026380"/>
            <a:ext cx="8448222" cy="369332"/>
            <a:chOff x="387458" y="1241178"/>
            <a:chExt cx="8448222" cy="36933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AD564-84E2-D049-AD91-572770DD51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425844"/>
              <a:ext cx="784395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786370-A746-C947-9B88-2D59F813E276}"/>
                </a:ext>
              </a:extLst>
            </p:cNvPr>
            <p:cNvSpPr txBox="1"/>
            <p:nvPr/>
          </p:nvSpPr>
          <p:spPr>
            <a:xfrm>
              <a:off x="8146068" y="124117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4E6D0D-348E-2D4E-A5CF-7E5248DBC004}"/>
              </a:ext>
            </a:extLst>
          </p:cNvPr>
          <p:cNvGrpSpPr/>
          <p:nvPr/>
        </p:nvGrpSpPr>
        <p:grpSpPr>
          <a:xfrm>
            <a:off x="716585" y="4980213"/>
            <a:ext cx="1165592" cy="461665"/>
            <a:chOff x="420494" y="1420099"/>
            <a:chExt cx="1165592" cy="46166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2BAE72-9C94-0E46-865E-4BD8DB49D9C6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09F55EC-B0C4-A547-8FF2-6276F997102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E10C5E6-2BDC-7A4C-8F83-40A83121B853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5DF91C-3FF4-4D40-911D-CECA0A16636C}"/>
              </a:ext>
            </a:extLst>
          </p:cNvPr>
          <p:cNvGrpSpPr/>
          <p:nvPr/>
        </p:nvGrpSpPr>
        <p:grpSpPr>
          <a:xfrm>
            <a:off x="3143427" y="4980213"/>
            <a:ext cx="1165592" cy="461665"/>
            <a:chOff x="420494" y="1420099"/>
            <a:chExt cx="1165592" cy="46166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7C4A96-3CCD-7D42-B749-BA973F5415BC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5286E38-37A0-134B-B775-D863A5282F2B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B97079C-CDBA-094D-B810-C4FFACF855D8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E4254DD-2CC0-8A40-A119-4D6AE0F9993E}"/>
              </a:ext>
            </a:extLst>
          </p:cNvPr>
          <p:cNvCxnSpPr>
            <a:cxnSpLocks/>
            <a:stCxn id="130" idx="1"/>
          </p:cNvCxnSpPr>
          <p:nvPr/>
        </p:nvCxnSpPr>
        <p:spPr>
          <a:xfrm>
            <a:off x="7983728" y="5211046"/>
            <a:ext cx="555967" cy="2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A32B89-0589-ED43-B0F4-FAD97D7D75D3}"/>
              </a:ext>
            </a:extLst>
          </p:cNvPr>
          <p:cNvGrpSpPr/>
          <p:nvPr/>
        </p:nvGrpSpPr>
        <p:grpSpPr>
          <a:xfrm>
            <a:off x="5546356" y="4980213"/>
            <a:ext cx="1165592" cy="461665"/>
            <a:chOff x="420494" y="1420099"/>
            <a:chExt cx="1165592" cy="46166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8B0DFB-7E16-1543-9A11-296900F70CFF}"/>
                </a:ext>
              </a:extLst>
            </p:cNvPr>
            <p:cNvSpPr/>
            <p:nvPr/>
          </p:nvSpPr>
          <p:spPr>
            <a:xfrm>
              <a:off x="453532" y="1420099"/>
              <a:ext cx="1111956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EB5A14D-D471-204A-A157-212F0486C682}"/>
                </a:ext>
              </a:extLst>
            </p:cNvPr>
            <p:cNvCxnSpPr/>
            <p:nvPr/>
          </p:nvCxnSpPr>
          <p:spPr>
            <a:xfrm>
              <a:off x="1586086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F364F37-22B9-024A-BB00-BFCC26747EFE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C2B1CC-B865-5F49-AC22-7645EA972B59}"/>
              </a:ext>
            </a:extLst>
          </p:cNvPr>
          <p:cNvGrpSpPr/>
          <p:nvPr/>
        </p:nvGrpSpPr>
        <p:grpSpPr>
          <a:xfrm>
            <a:off x="7962882" y="4980213"/>
            <a:ext cx="345858" cy="461665"/>
            <a:chOff x="444878" y="1420099"/>
            <a:chExt cx="345858" cy="46166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097D77-1342-E04B-8AB6-52A634C54C48}"/>
                </a:ext>
              </a:extLst>
            </p:cNvPr>
            <p:cNvSpPr/>
            <p:nvPr/>
          </p:nvSpPr>
          <p:spPr>
            <a:xfrm>
              <a:off x="465724" y="1420099"/>
              <a:ext cx="325012" cy="461665"/>
            </a:xfrm>
            <a:prstGeom prst="rect">
              <a:avLst/>
            </a:prstGeom>
            <a:solidFill>
              <a:srgbClr val="FFF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90A912-BE78-2846-9A60-AF50E93EF502}"/>
                </a:ext>
              </a:extLst>
            </p:cNvPr>
            <p:cNvCxnSpPr/>
            <p:nvPr/>
          </p:nvCxnSpPr>
          <p:spPr>
            <a:xfrm>
              <a:off x="444878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AC4712F-54AA-DD4E-AAB0-5E3938AFC110}"/>
              </a:ext>
            </a:extLst>
          </p:cNvPr>
          <p:cNvGrpSpPr/>
          <p:nvPr/>
        </p:nvGrpSpPr>
        <p:grpSpPr>
          <a:xfrm>
            <a:off x="3413940" y="3014801"/>
            <a:ext cx="2135438" cy="461665"/>
            <a:chOff x="420494" y="1420099"/>
            <a:chExt cx="2135438" cy="46166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89B2D6B-E734-B846-BB5C-F66DB089C968}"/>
                </a:ext>
              </a:extLst>
            </p:cNvPr>
            <p:cNvSpPr/>
            <p:nvPr/>
          </p:nvSpPr>
          <p:spPr>
            <a:xfrm>
              <a:off x="453532" y="1420099"/>
              <a:ext cx="2102400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B is active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D0EDD7-2F60-1542-8417-006C658BF9A0}"/>
                </a:ext>
              </a:extLst>
            </p:cNvPr>
            <p:cNvCxnSpPr/>
            <p:nvPr/>
          </p:nvCxnSpPr>
          <p:spPr>
            <a:xfrm>
              <a:off x="2555932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C76BD-31B6-1A47-8AD8-7877417CECC4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53D146-49BC-E245-844E-F9F42616B516}"/>
              </a:ext>
            </a:extLst>
          </p:cNvPr>
          <p:cNvGrpSpPr/>
          <p:nvPr/>
        </p:nvGrpSpPr>
        <p:grpSpPr>
          <a:xfrm>
            <a:off x="6096209" y="3013468"/>
            <a:ext cx="2151551" cy="461665"/>
            <a:chOff x="420494" y="1420099"/>
            <a:chExt cx="2151551" cy="46166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0FF76FA-C454-6A49-8A11-BE13F770865C}"/>
                </a:ext>
              </a:extLst>
            </p:cNvPr>
            <p:cNvSpPr/>
            <p:nvPr/>
          </p:nvSpPr>
          <p:spPr>
            <a:xfrm>
              <a:off x="453531" y="1420099"/>
              <a:ext cx="2098835" cy="461665"/>
            </a:xfrm>
            <a:prstGeom prst="rect">
              <a:avLst/>
            </a:prstGeom>
            <a:solidFill>
              <a:srgbClr val="E56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 A is active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0BF4D7-3ADC-8E41-A351-89CB27368659}"/>
                </a:ext>
              </a:extLst>
            </p:cNvPr>
            <p:cNvCxnSpPr/>
            <p:nvPr/>
          </p:nvCxnSpPr>
          <p:spPr>
            <a:xfrm>
              <a:off x="2572045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60BA2AF-070D-C94B-90A3-C2FEADD30D81}"/>
                </a:ext>
              </a:extLst>
            </p:cNvPr>
            <p:cNvCxnSpPr/>
            <p:nvPr/>
          </p:nvCxnSpPr>
          <p:spPr>
            <a:xfrm>
              <a:off x="420494" y="1420099"/>
              <a:ext cx="0" cy="4616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F405653-C8D2-4244-A971-AD3066E9324D}"/>
              </a:ext>
            </a:extLst>
          </p:cNvPr>
          <p:cNvGrpSpPr/>
          <p:nvPr/>
        </p:nvGrpSpPr>
        <p:grpSpPr>
          <a:xfrm>
            <a:off x="3301755" y="3495800"/>
            <a:ext cx="2231336" cy="781925"/>
            <a:chOff x="3019320" y="3879402"/>
            <a:chExt cx="2231336" cy="781925"/>
          </a:xfrm>
        </p:grpSpPr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2324844-1071-5142-BB07-3AE792074486}"/>
                </a:ext>
              </a:extLst>
            </p:cNvPr>
            <p:cNvCxnSpPr>
              <a:cxnSpLocks/>
            </p:cNvCxnSpPr>
            <p:nvPr/>
          </p:nvCxnSpPr>
          <p:spPr>
            <a:xfrm>
              <a:off x="3131505" y="4064337"/>
              <a:ext cx="211805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EBB7662-758C-364E-8147-3EA829AA4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562" y="3894379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844F7A6-DD54-DE42-929B-3A6C06A92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317" y="3879402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C33BB6-6133-A442-B714-B6090F890D6A}"/>
                </a:ext>
              </a:extLst>
            </p:cNvPr>
            <p:cNvSpPr txBox="1"/>
            <p:nvPr/>
          </p:nvSpPr>
          <p:spPr>
            <a:xfrm>
              <a:off x="3019320" y="4014996"/>
              <a:ext cx="2119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DA0041E-24A4-CA49-98FE-AA3DA07A2153}"/>
              </a:ext>
            </a:extLst>
          </p:cNvPr>
          <p:cNvGrpSpPr/>
          <p:nvPr/>
        </p:nvGrpSpPr>
        <p:grpSpPr>
          <a:xfrm>
            <a:off x="1617738" y="5494167"/>
            <a:ext cx="1809723" cy="775585"/>
            <a:chOff x="1318626" y="5869444"/>
            <a:chExt cx="1809723" cy="775585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6830BE2-8317-5845-8821-A67B1C4A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A3C80B8-B87B-D343-A617-074B654E2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4BDBC1E-B899-9544-8D2C-F86C72121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AB47D5-5AE1-8248-A841-71428467842E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05F9823-2864-0F41-855E-DA3F9A45ED6F}"/>
              </a:ext>
            </a:extLst>
          </p:cNvPr>
          <p:cNvGrpSpPr/>
          <p:nvPr/>
        </p:nvGrpSpPr>
        <p:grpSpPr>
          <a:xfrm>
            <a:off x="6093644" y="3511054"/>
            <a:ext cx="2154116" cy="785352"/>
            <a:chOff x="3004802" y="3888167"/>
            <a:chExt cx="2154116" cy="785352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6444DD-3ACC-7544-8780-955836CF3DF3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D6F3B4-3D22-114E-97BD-706DD9FA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338DD0E-4C01-9540-BD63-9D6392FAC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ED9F072-F88D-B843-A39E-A233FBDA779D}"/>
                </a:ext>
              </a:extLst>
            </p:cNvPr>
            <p:cNvSpPr txBox="1"/>
            <p:nvPr/>
          </p:nvSpPr>
          <p:spPr>
            <a:xfrm>
              <a:off x="3004802" y="4027188"/>
              <a:ext cx="2154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active time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5456071-3208-DE4F-B28F-30F1EA444461}"/>
              </a:ext>
            </a:extLst>
          </p:cNvPr>
          <p:cNvGrpSpPr/>
          <p:nvPr/>
        </p:nvGrpSpPr>
        <p:grpSpPr>
          <a:xfrm>
            <a:off x="699908" y="3510777"/>
            <a:ext cx="2154571" cy="760968"/>
            <a:chOff x="2994856" y="3888167"/>
            <a:chExt cx="2154571" cy="76096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6EB4FF2-1B4B-F44C-A349-8329F12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3039919" y="4064337"/>
              <a:ext cx="210076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E19704E-C11D-4F4E-8F74-B89F0FBBE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0681" y="3888167"/>
              <a:ext cx="1094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6FEFBE4-3FD9-4F45-AA89-126877D08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320" y="3888167"/>
              <a:ext cx="3021" cy="324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E7310F4-7711-DF47-AF11-2FB60F187BD7}"/>
                </a:ext>
              </a:extLst>
            </p:cNvPr>
            <p:cNvSpPr txBox="1"/>
            <p:nvPr/>
          </p:nvSpPr>
          <p:spPr>
            <a:xfrm>
              <a:off x="2994856" y="4002804"/>
              <a:ext cx="2154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time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41CA9AE-1D91-B64E-AB2C-92363A2169C6}"/>
              </a:ext>
            </a:extLst>
          </p:cNvPr>
          <p:cNvGrpSpPr/>
          <p:nvPr/>
        </p:nvGrpSpPr>
        <p:grpSpPr>
          <a:xfrm>
            <a:off x="4059107" y="5490560"/>
            <a:ext cx="1809723" cy="775585"/>
            <a:chOff x="1318626" y="5869444"/>
            <a:chExt cx="1809723" cy="775585"/>
          </a:xfrm>
        </p:grpSpPr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136FDAD-3CC6-534E-95DE-5EA4EB1E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221C1A-6BEE-3743-ADC7-852FAA5FC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83C0644-232A-B240-9FA1-88B17DBD4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9A2AFF-E4B8-EE47-B2AD-D7E4489B92E0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BAD852B-7C05-CF4D-82A6-75B4C9DEF933}"/>
              </a:ext>
            </a:extLst>
          </p:cNvPr>
          <p:cNvGrpSpPr/>
          <p:nvPr/>
        </p:nvGrpSpPr>
        <p:grpSpPr>
          <a:xfrm>
            <a:off x="6474110" y="5497288"/>
            <a:ext cx="1809723" cy="775585"/>
            <a:chOff x="1318626" y="5869444"/>
            <a:chExt cx="1809723" cy="775585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6020F59-0CC5-DC49-9F44-268C8B7E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8348" y="6045614"/>
              <a:ext cx="121829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FE7137D-1569-504F-A7AB-72D2C3D41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6641" y="5869444"/>
              <a:ext cx="1094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C5E1FD4-F4ED-FA4C-AFDC-B6B6D34F9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7749" y="5869444"/>
              <a:ext cx="3021" cy="32400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643E744-BCC8-AE48-ADFD-CC029F7656C2}"/>
                </a:ext>
              </a:extLst>
            </p:cNvPr>
            <p:cNvSpPr txBox="1"/>
            <p:nvPr/>
          </p:nvSpPr>
          <p:spPr>
            <a:xfrm>
              <a:off x="1318626" y="5998698"/>
              <a:ext cx="18097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Bank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precharged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time</a:t>
              </a: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8A55607-A2F8-34DD-7CBA-9688BE42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4687-0396-1305-77A5-A38AE181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Findings: Memory Access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69E9-93C6-A566-7E48-4EAD91B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74CCBB-5702-CEC5-9B9F-E5FA22A11FA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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Memory Access Patterns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AA21C8-B710-FD80-D4A8-2913F0E62E2A}"/>
              </a:ext>
            </a:extLst>
          </p:cNvPr>
          <p:cNvSpPr/>
          <p:nvPr/>
        </p:nvSpPr>
        <p:spPr>
          <a:xfrm>
            <a:off x="2348495" y="1241211"/>
            <a:ext cx="6328275" cy="157367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9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 is </a:t>
            </a:r>
            <a:r>
              <a:rPr lang="en-US" sz="2900" b="1" dirty="0">
                <a:solidFill>
                  <a:srgbClr val="C00000"/>
                </a:solidFill>
                <a:latin typeface="Cambria" panose="02040503050406030204" pitchFamily="18" charset="0"/>
              </a:rPr>
              <a:t>more effective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if the </a:t>
            </a: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memory region 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stays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active</a:t>
            </a:r>
            <a:r>
              <a:rPr lang="en-US" sz="29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longer</a:t>
            </a: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26D6AF2F-DE58-2DF8-019E-AEDF26F46C36}"/>
              </a:ext>
            </a:extLst>
          </p:cNvPr>
          <p:cNvGraphicFramePr>
            <a:graphicFrameLocks/>
          </p:cNvGraphicFramePr>
          <p:nvPr/>
        </p:nvGraphicFramePr>
        <p:xfrm>
          <a:off x="2000975" y="3429000"/>
          <a:ext cx="7143025" cy="1410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C3ADF0-B7F3-3BC5-2B58-F931F9C4EB9F}"/>
              </a:ext>
            </a:extLst>
          </p:cNvPr>
          <p:cNvCxnSpPr>
            <a:cxnSpLocks/>
          </p:cNvCxnSpPr>
          <p:nvPr/>
        </p:nvCxnSpPr>
        <p:spPr>
          <a:xfrm flipH="1">
            <a:off x="6680200" y="4231472"/>
            <a:ext cx="20719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7687183-8D55-4A58-1370-21E263CBA1CD}"/>
              </a:ext>
            </a:extLst>
          </p:cNvPr>
          <p:cNvSpPr txBox="1"/>
          <p:nvPr/>
        </p:nvSpPr>
        <p:spPr>
          <a:xfrm>
            <a:off x="1014617" y="3608384"/>
            <a:ext cx="173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State-of-the-Art</a:t>
            </a:r>
          </a:p>
          <a:p>
            <a:pPr algn="r"/>
            <a:endParaRPr lang="en-US" sz="1050" dirty="0">
              <a:latin typeface="Cambria" panose="02040503050406030204" pitchFamily="18" charset="0"/>
            </a:endParaRPr>
          </a:p>
          <a:p>
            <a:pPr algn="r"/>
            <a:endParaRPr lang="en-US" sz="100" dirty="0">
              <a:latin typeface="Cambria" panose="02040503050406030204" pitchFamily="18" charset="0"/>
            </a:endParaRPr>
          </a:p>
          <a:p>
            <a:pPr algn="r"/>
            <a:r>
              <a:rPr lang="en-US" dirty="0">
                <a:latin typeface="Cambria" panose="02040503050406030204" pitchFamily="18" charset="0"/>
              </a:rPr>
              <a:t>Our Finding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53275-CCCD-198A-76D7-CC9EBAA60065}"/>
              </a:ext>
            </a:extLst>
          </p:cNvPr>
          <p:cNvSpPr txBox="1"/>
          <p:nvPr/>
        </p:nvSpPr>
        <p:spPr>
          <a:xfrm>
            <a:off x="3079404" y="4649069"/>
            <a:ext cx="559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mbria" panose="02040503050406030204" pitchFamily="18" charset="0"/>
              </a:rPr>
              <a:t>Minimum hammer count to induce the first bitflip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B84D74-0020-A02E-0C24-0135DB36CE52}"/>
              </a:ext>
            </a:extLst>
          </p:cNvPr>
          <p:cNvSpPr txBox="1"/>
          <p:nvPr/>
        </p:nvSpPr>
        <p:spPr>
          <a:xfrm>
            <a:off x="7143025" y="4068444"/>
            <a:ext cx="12482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36%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reduction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ECE8077-0DA5-41A3-2E92-EB4D2AB54076}"/>
              </a:ext>
            </a:extLst>
          </p:cNvPr>
          <p:cNvSpPr/>
          <p:nvPr/>
        </p:nvSpPr>
        <p:spPr>
          <a:xfrm>
            <a:off x="0" y="5100178"/>
            <a:ext cx="9144000" cy="1048769"/>
          </a:xfrm>
          <a:prstGeom prst="roundRect">
            <a:avLst>
              <a:gd name="adj" fmla="val 0"/>
            </a:avLst>
          </a:prstGeom>
          <a:solidFill>
            <a:srgbClr val="CC4778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Fewer reads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cause a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more significant </a:t>
            </a: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read disturbance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when the read memory region stays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active longer</a:t>
            </a:r>
          </a:p>
        </p:txBody>
      </p:sp>
    </p:spTree>
    <p:extLst>
      <p:ext uri="{BB962C8B-B14F-4D97-AF65-F5344CB8AC3E}">
        <p14:creationId xmlns:p14="http://schemas.microsoft.com/office/powerpoint/2010/main" val="2350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Graphic spid="88" grpId="0">
        <p:bldAsOne/>
      </p:bldGraphic>
      <p:bldP spid="91" grpId="0"/>
      <p:bldP spid="92" grpId="0"/>
      <p:bldP spid="95" grpId="0" animBg="1"/>
      <p:bldP spid="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599-84F2-10A5-97A1-9EC9D4FB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Memory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99FF-BBC9-B21D-F01D-6A1EE605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7CCCE-54C2-B74B-9DA4-3325C0BB5DF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85F6BD-734D-C3C6-2722-094231D39CBD}"/>
              </a:ext>
            </a:extLst>
          </p:cNvPr>
          <p:cNvSpPr/>
          <p:nvPr/>
        </p:nvSpPr>
        <p:spPr>
          <a:xfrm>
            <a:off x="1014352" y="1351385"/>
            <a:ext cx="1537898" cy="226087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14BA1-417F-69A2-1D3E-1149DC65DF8F}"/>
              </a:ext>
            </a:extLst>
          </p:cNvPr>
          <p:cNvSpPr txBox="1"/>
          <p:nvPr/>
        </p:nvSpPr>
        <p:spPr>
          <a:xfrm>
            <a:off x="1277392" y="3558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Memory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95B7D-FAAD-3102-57C8-4CE58A868FA9}"/>
              </a:ext>
            </a:extLst>
          </p:cNvPr>
          <p:cNvGrpSpPr/>
          <p:nvPr/>
        </p:nvGrpSpPr>
        <p:grpSpPr>
          <a:xfrm>
            <a:off x="117068" y="1554115"/>
            <a:ext cx="2435182" cy="441105"/>
            <a:chOff x="2905767" y="1641790"/>
            <a:chExt cx="2435182" cy="441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53ABF1-E257-D306-1996-3C7FFBC34D6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919297" y="2012493"/>
              <a:ext cx="883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DA3AA1-07D8-1F1F-EA76-0EC92C2C7D89}"/>
                </a:ext>
              </a:extLst>
            </p:cNvPr>
            <p:cNvSpPr txBox="1"/>
            <p:nvPr/>
          </p:nvSpPr>
          <p:spPr>
            <a:xfrm>
              <a:off x="2905767" y="164179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D8B643-9A39-3A86-0167-29E34FE461B8}"/>
                </a:ext>
              </a:extLst>
            </p:cNvPr>
            <p:cNvSpPr/>
            <p:nvPr/>
          </p:nvSpPr>
          <p:spPr>
            <a:xfrm>
              <a:off x="3803050" y="1942091"/>
              <a:ext cx="1537899" cy="140804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6721DE-9B2A-5C65-D09A-1053524BDAD0}"/>
              </a:ext>
            </a:extLst>
          </p:cNvPr>
          <p:cNvGrpSpPr/>
          <p:nvPr/>
        </p:nvGrpSpPr>
        <p:grpSpPr>
          <a:xfrm>
            <a:off x="1063693" y="2019548"/>
            <a:ext cx="1455666" cy="1114193"/>
            <a:chOff x="2539202" y="2120319"/>
            <a:chExt cx="1455666" cy="11141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6494A6-AEE8-BC64-3752-701ADBE5FC07}"/>
                </a:ext>
              </a:extLst>
            </p:cNvPr>
            <p:cNvSpPr/>
            <p:nvPr/>
          </p:nvSpPr>
          <p:spPr>
            <a:xfrm>
              <a:off x="3903428" y="2120319"/>
              <a:ext cx="91440" cy="914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5C54A1-7F33-156E-460F-5ED2B84E3DCF}"/>
                </a:ext>
              </a:extLst>
            </p:cNvPr>
            <p:cNvCxnSpPr>
              <a:cxnSpLocks/>
              <a:stCxn id="16" idx="1"/>
              <a:endCxn id="19" idx="0"/>
            </p:cNvCxnSpPr>
            <p:nvPr/>
          </p:nvCxnSpPr>
          <p:spPr>
            <a:xfrm flipH="1">
              <a:off x="2960485" y="2133710"/>
              <a:ext cx="956334" cy="232338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9DEF79-343A-8401-8A27-57969A012CC2}"/>
                </a:ext>
              </a:extLst>
            </p:cNvPr>
            <p:cNvSpPr/>
            <p:nvPr/>
          </p:nvSpPr>
          <p:spPr>
            <a:xfrm>
              <a:off x="2539202" y="2366048"/>
              <a:ext cx="842566" cy="86846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5900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2BBE3B-3DFC-2EDD-12FC-EC09F2C60288}"/>
                </a:ext>
              </a:extLst>
            </p:cNvPr>
            <p:cNvCxnSpPr>
              <a:cxnSpLocks/>
              <a:stCxn id="16" idx="5"/>
              <a:endCxn id="19" idx="5"/>
            </p:cNvCxnSpPr>
            <p:nvPr/>
          </p:nvCxnSpPr>
          <p:spPr>
            <a:xfrm flipH="1">
              <a:off x="3258377" y="2198368"/>
              <a:ext cx="723100" cy="908960"/>
            </a:xfrm>
            <a:prstGeom prst="line">
              <a:avLst/>
            </a:prstGeom>
            <a:ln w="38100">
              <a:solidFill>
                <a:srgbClr val="59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0C988-C678-1834-25A1-C3A7FF4D016A}"/>
                </a:ext>
              </a:extLst>
            </p:cNvPr>
            <p:cNvSpPr txBox="1"/>
            <p:nvPr/>
          </p:nvSpPr>
          <p:spPr>
            <a:xfrm>
              <a:off x="2575603" y="2597405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1 </a:t>
              </a:r>
              <a:r>
                <a:rPr lang="en-US" dirty="0">
                  <a:latin typeface="Cambria" panose="02040503050406030204" pitchFamily="18" charset="0"/>
                  <a:sym typeface="Wingdings" pitchFamily="2" charset="2"/>
                </a:rPr>
                <a:t> 0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2D5EA-AA9E-486B-BC35-946064F59467}"/>
              </a:ext>
            </a:extLst>
          </p:cNvPr>
          <p:cNvSpPr/>
          <p:nvPr/>
        </p:nvSpPr>
        <p:spPr>
          <a:xfrm>
            <a:off x="0" y="4465561"/>
            <a:ext cx="9144000" cy="1090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An access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to one memory address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should not have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unintended side effects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on data stored in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other addresses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F364-809F-ECD1-7FFE-9AA12A5A86B7}"/>
              </a:ext>
            </a:extLst>
          </p:cNvPr>
          <p:cNvGrpSpPr/>
          <p:nvPr/>
        </p:nvGrpSpPr>
        <p:grpSpPr>
          <a:xfrm>
            <a:off x="2882176" y="2902716"/>
            <a:ext cx="4137045" cy="525108"/>
            <a:chOff x="566600" y="3874553"/>
            <a:chExt cx="4137045" cy="525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97431-F4D1-3CB8-4D1E-6A7945027974}"/>
                </a:ext>
              </a:extLst>
            </p:cNvPr>
            <p:cNvSpPr txBox="1"/>
            <p:nvPr/>
          </p:nvSpPr>
          <p:spPr>
            <a:xfrm>
              <a:off x="1189541" y="3885473"/>
              <a:ext cx="3514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Leak</a:t>
              </a:r>
              <a:r>
                <a:rPr lang="en-US" sz="2400" dirty="0">
                  <a:latin typeface="Cambria" panose="02040503050406030204" pitchFamily="18" charset="0"/>
                </a:rPr>
                <a:t> Private Information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4C321B2-D9CD-135B-B883-F165112FD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60" t="-2443" r="19464" b="43881"/>
            <a:stretch/>
          </p:blipFill>
          <p:spPr>
            <a:xfrm>
              <a:off x="566600" y="3874553"/>
              <a:ext cx="576426" cy="52510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49CE-FD1E-A3C5-5C5F-0A8E7D0A75AA}"/>
              </a:ext>
            </a:extLst>
          </p:cNvPr>
          <p:cNvGrpSpPr/>
          <p:nvPr/>
        </p:nvGrpSpPr>
        <p:grpSpPr>
          <a:xfrm>
            <a:off x="2882176" y="3700660"/>
            <a:ext cx="3834553" cy="576426"/>
            <a:chOff x="340844" y="5156327"/>
            <a:chExt cx="3834553" cy="5764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A13570-E4C1-1A0A-B152-BA2D79990A91}"/>
                </a:ext>
              </a:extLst>
            </p:cNvPr>
            <p:cNvSpPr txBox="1"/>
            <p:nvPr/>
          </p:nvSpPr>
          <p:spPr>
            <a:xfrm>
              <a:off x="969711" y="5188150"/>
              <a:ext cx="3205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Take Over </a:t>
              </a:r>
              <a:r>
                <a:rPr lang="en-US" sz="2400" dirty="0">
                  <a:latin typeface="Cambria" panose="02040503050406030204" pitchFamily="18" charset="0"/>
                </a:rPr>
                <a:t>a Computer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247F55-4D96-B3AD-A305-D6D5E08E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44" y="5156327"/>
              <a:ext cx="576426" cy="576426"/>
            </a:xfrm>
            <a:prstGeom prst="rect">
              <a:avLst/>
            </a:prstGeom>
          </p:spPr>
        </p:pic>
      </p:grp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5634B9-8836-912B-021D-31205FC9C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020" y="1043251"/>
            <a:ext cx="1097280" cy="11168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F72E63A-97C3-BBDD-2DD8-925489371044}"/>
              </a:ext>
            </a:extLst>
          </p:cNvPr>
          <p:cNvGrpSpPr/>
          <p:nvPr/>
        </p:nvGrpSpPr>
        <p:grpSpPr>
          <a:xfrm>
            <a:off x="2940597" y="1276078"/>
            <a:ext cx="4037133" cy="501265"/>
            <a:chOff x="-151583" y="1633323"/>
            <a:chExt cx="4037133" cy="5012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9C2FE5-C4D1-1EAA-0BB9-EA2A59CFD0E8}"/>
                </a:ext>
              </a:extLst>
            </p:cNvPr>
            <p:cNvSpPr txBox="1"/>
            <p:nvPr/>
          </p:nvSpPr>
          <p:spPr>
            <a:xfrm>
              <a:off x="400813" y="1653122"/>
              <a:ext cx="34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mbria" panose="02040503050406030204" pitchFamily="18" charset="0"/>
                </a:rPr>
                <a:t>Data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Loss</a:t>
              </a:r>
              <a:r>
                <a:rPr lang="en-US" sz="2400" b="1" dirty="0">
                  <a:solidFill>
                    <a:srgbClr val="7030A0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400" dirty="0">
                  <a:latin typeface="Cambria" panose="02040503050406030204" pitchFamily="18" charset="0"/>
                </a:rPr>
                <a:t>or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Corruption</a:t>
              </a:r>
              <a:endParaRPr lang="en-US" sz="24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D606FD37-FAB3-CF5A-E5CA-CA57CBE0B14C}"/>
                </a:ext>
              </a:extLst>
            </p:cNvPr>
            <p:cNvSpPr/>
            <p:nvPr/>
          </p:nvSpPr>
          <p:spPr>
            <a:xfrm>
              <a:off x="-151583" y="1633323"/>
              <a:ext cx="225009" cy="501265"/>
            </a:xfrm>
            <a:prstGeom prst="lightningBol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3DB8F9-F68E-2D21-401A-CFC1AA1C3EEC}"/>
              </a:ext>
            </a:extLst>
          </p:cNvPr>
          <p:cNvSpPr txBox="1"/>
          <p:nvPr/>
        </p:nvSpPr>
        <p:spPr>
          <a:xfrm>
            <a:off x="3505117" y="2139460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Compromise Application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Correctness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E35695-B8DA-2838-6F24-717FFB552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81" y="1854013"/>
            <a:ext cx="1280160" cy="109050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0B9B6B-F6E3-65C4-C379-6C9CDC4BD2F8}"/>
              </a:ext>
            </a:extLst>
          </p:cNvPr>
          <p:cNvSpPr/>
          <p:nvPr/>
        </p:nvSpPr>
        <p:spPr>
          <a:xfrm>
            <a:off x="-12350" y="5703536"/>
            <a:ext cx="9144000" cy="741344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solidFill>
              <a:srgbClr val="590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Memory isolation is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difficult in modern memory chips</a:t>
            </a:r>
          </a:p>
        </p:txBody>
      </p:sp>
    </p:spTree>
    <p:extLst>
      <p:ext uri="{BB962C8B-B14F-4D97-AF65-F5344CB8AC3E}">
        <p14:creationId xmlns:p14="http://schemas.microsoft.com/office/powerpoint/2010/main" val="10627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DD3DB3-CC52-3C42-A1CC-D1B12E819F9B}"/>
              </a:ext>
            </a:extLst>
          </p:cNvPr>
          <p:cNvSpPr txBox="1"/>
          <p:nvPr/>
        </p:nvSpPr>
        <p:spPr>
          <a:xfrm>
            <a:off x="191469" y="4426129"/>
            <a:ext cx="88721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minimum activation count to induce a bit flip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B278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36%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Bypasses defenses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that do not account for this reduction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A40A5B-DFE2-5346-97E2-1F1707A37A03}"/>
              </a:ext>
            </a:extLst>
          </p:cNvPr>
          <p:cNvGrpSpPr/>
          <p:nvPr/>
        </p:nvGrpSpPr>
        <p:grpSpPr>
          <a:xfrm>
            <a:off x="191469" y="1320346"/>
            <a:ext cx="7201843" cy="1038595"/>
            <a:chOff x="191470" y="984656"/>
            <a:chExt cx="7201843" cy="10385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30FB44-E6A7-DF4D-8FC9-9A0F3F810B0F}"/>
                </a:ext>
              </a:extLst>
            </p:cNvPr>
            <p:cNvGrpSpPr/>
            <p:nvPr/>
          </p:nvGrpSpPr>
          <p:grpSpPr>
            <a:xfrm>
              <a:off x="294709" y="1607753"/>
              <a:ext cx="5726736" cy="369332"/>
              <a:chOff x="387458" y="1330013"/>
              <a:chExt cx="5726736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D2F32C-72B9-B14F-A1BC-33687A2EB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14679"/>
                <a:ext cx="503712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76EF23-60AA-1B4B-AD15-CCB1AC83A7D6}"/>
                  </a:ext>
                </a:extLst>
              </p:cNvPr>
              <p:cNvSpPr txBox="1"/>
              <p:nvPr/>
            </p:nvSpPr>
            <p:spPr>
              <a:xfrm>
                <a:off x="5424582" y="1330013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E2904A-43C9-CA4F-BF8B-1F6F096C15A0}"/>
                </a:ext>
              </a:extLst>
            </p:cNvPr>
            <p:cNvGrpSpPr/>
            <p:nvPr/>
          </p:nvGrpSpPr>
          <p:grpSpPr>
            <a:xfrm>
              <a:off x="327745" y="1561586"/>
              <a:ext cx="1165592" cy="461665"/>
              <a:chOff x="420494" y="1508934"/>
              <a:chExt cx="1165592" cy="4616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98EAAE-3FE0-384C-AFB7-3165C359EF28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B9452D-CC82-064C-B52A-C3D888297101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7ABAFF-CEBE-544B-A382-FE117A875B7B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67E6DB-14C0-9048-944A-67038BEE2D24}"/>
                </a:ext>
              </a:extLst>
            </p:cNvPr>
            <p:cNvGrpSpPr/>
            <p:nvPr/>
          </p:nvGrpSpPr>
          <p:grpSpPr>
            <a:xfrm>
              <a:off x="2040119" y="1561586"/>
              <a:ext cx="1168887" cy="461665"/>
              <a:chOff x="417199" y="1508934"/>
              <a:chExt cx="1168887" cy="46166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1C64BF4-6967-244B-9F8A-DD59CFA34DE8}"/>
                  </a:ext>
                </a:extLst>
              </p:cNvPr>
              <p:cNvSpPr/>
              <p:nvPr/>
            </p:nvSpPr>
            <p:spPr>
              <a:xfrm>
                <a:off x="417199" y="1508934"/>
                <a:ext cx="1148289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0AE6EC-FB98-A34A-BBCD-2FF495A1E3F2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F790FF-D365-AF49-85BC-E2BDC1D060D8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2B2586B-20C0-CF4C-B14B-EA5024A261A5}"/>
                </a:ext>
              </a:extLst>
            </p:cNvPr>
            <p:cNvGrpSpPr/>
            <p:nvPr/>
          </p:nvGrpSpPr>
          <p:grpSpPr>
            <a:xfrm>
              <a:off x="3764595" y="1561586"/>
              <a:ext cx="1165592" cy="461665"/>
              <a:chOff x="420494" y="1508934"/>
              <a:chExt cx="1165592" cy="46166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548832-DA9D-204E-AF75-C0769EFE2680}"/>
                  </a:ext>
                </a:extLst>
              </p:cNvPr>
              <p:cNvSpPr/>
              <p:nvPr/>
            </p:nvSpPr>
            <p:spPr>
              <a:xfrm>
                <a:off x="453532" y="1508934"/>
                <a:ext cx="1111956" cy="461665"/>
              </a:xfrm>
              <a:prstGeom prst="rect">
                <a:avLst/>
              </a:prstGeom>
              <a:solidFill>
                <a:srgbClr val="FFF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19845B-F97E-B649-BB71-AC8D1F48C2BA}"/>
                  </a:ext>
                </a:extLst>
              </p:cNvPr>
              <p:cNvCxnSpPr/>
              <p:nvPr/>
            </p:nvCxnSpPr>
            <p:spPr>
              <a:xfrm>
                <a:off x="1586086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58FC14-BF96-F547-A780-7EA93E3C3646}"/>
                  </a:ext>
                </a:extLst>
              </p:cNvPr>
              <p:cNvCxnSpPr/>
              <p:nvPr/>
            </p:nvCxnSpPr>
            <p:spPr>
              <a:xfrm>
                <a:off x="420494" y="1508934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763C5-4CE0-6E4C-9F08-5330B9AD7E9A}"/>
                </a:ext>
              </a:extLst>
            </p:cNvPr>
            <p:cNvSpPr txBox="1"/>
            <p:nvPr/>
          </p:nvSpPr>
          <p:spPr>
            <a:xfrm>
              <a:off x="191470" y="984656"/>
              <a:ext cx="720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Activating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frequently as possible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AD3194-D23E-AD42-B247-EF402F8EFA1C}"/>
              </a:ext>
            </a:extLst>
          </p:cNvPr>
          <p:cNvGrpSpPr/>
          <p:nvPr/>
        </p:nvGrpSpPr>
        <p:grpSpPr>
          <a:xfrm>
            <a:off x="159226" y="2806374"/>
            <a:ext cx="7215693" cy="1079699"/>
            <a:chOff x="159226" y="2734934"/>
            <a:chExt cx="7215693" cy="10796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596CC0-DFEB-994F-8C6A-72EE0E337746}"/>
                </a:ext>
              </a:extLst>
            </p:cNvPr>
            <p:cNvGrpSpPr/>
            <p:nvPr/>
          </p:nvGrpSpPr>
          <p:grpSpPr>
            <a:xfrm>
              <a:off x="285934" y="3397802"/>
              <a:ext cx="5707408" cy="369332"/>
              <a:chOff x="387458" y="1394646"/>
              <a:chExt cx="5707408" cy="36933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0EACF9-73AF-D546-B806-332012FB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579312"/>
                <a:ext cx="504589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980911-F51E-5143-B3C1-F936B5BF09C3}"/>
                  </a:ext>
                </a:extLst>
              </p:cNvPr>
              <p:cNvSpPr txBox="1"/>
              <p:nvPr/>
            </p:nvSpPr>
            <p:spPr>
              <a:xfrm>
                <a:off x="5405254" y="1394646"/>
                <a:ext cx="689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1BDEF-43A4-5C48-8966-466719A25D55}"/>
                </a:ext>
              </a:extLst>
            </p:cNvPr>
            <p:cNvGrpSpPr/>
            <p:nvPr/>
          </p:nvGrpSpPr>
          <p:grpSpPr>
            <a:xfrm>
              <a:off x="318970" y="3351635"/>
              <a:ext cx="2151551" cy="461665"/>
              <a:chOff x="420494" y="1573567"/>
              <a:chExt cx="2151551" cy="461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1FA51E-E272-574A-B4CA-5FAA9475D710}"/>
                  </a:ext>
                </a:extLst>
              </p:cNvPr>
              <p:cNvSpPr/>
              <p:nvPr/>
            </p:nvSpPr>
            <p:spPr>
              <a:xfrm>
                <a:off x="453531" y="1573567"/>
                <a:ext cx="2098835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A is active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1444FEC-591E-F74C-8CC5-9DDB955E9A3D}"/>
                  </a:ext>
                </a:extLst>
              </p:cNvPr>
              <p:cNvCxnSpPr/>
              <p:nvPr/>
            </p:nvCxnSpPr>
            <p:spPr>
              <a:xfrm>
                <a:off x="2572045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FF6383-9E54-3B40-9688-F93CCA184897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517D8D-372C-BA48-9BA0-2E34BDE8351B}"/>
                </a:ext>
              </a:extLst>
            </p:cNvPr>
            <p:cNvGrpSpPr/>
            <p:nvPr/>
          </p:nvGrpSpPr>
          <p:grpSpPr>
            <a:xfrm>
              <a:off x="2924249" y="3352968"/>
              <a:ext cx="2135438" cy="461665"/>
              <a:chOff x="420494" y="1573567"/>
              <a:chExt cx="2135438" cy="4616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32123-9026-E647-B50C-FAA9410E1DF9}"/>
                  </a:ext>
                </a:extLst>
              </p:cNvPr>
              <p:cNvSpPr/>
              <p:nvPr/>
            </p:nvSpPr>
            <p:spPr>
              <a:xfrm>
                <a:off x="453532" y="1573567"/>
                <a:ext cx="2102400" cy="461665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Row B is active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823359A-7247-864B-9B93-9C07E53B11E9}"/>
                  </a:ext>
                </a:extLst>
              </p:cNvPr>
              <p:cNvCxnSpPr/>
              <p:nvPr/>
            </p:nvCxnSpPr>
            <p:spPr>
              <a:xfrm>
                <a:off x="2555932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1F67E3-2501-6C42-BBA5-57C867ECD9B8}"/>
                  </a:ext>
                </a:extLst>
              </p:cNvPr>
              <p:cNvCxnSpPr/>
              <p:nvPr/>
            </p:nvCxnSpPr>
            <p:spPr>
              <a:xfrm>
                <a:off x="420494" y="1573567"/>
                <a:ext cx="0" cy="46166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B1C606-4074-EF4F-90CA-033DC8B3187F}"/>
                </a:ext>
              </a:extLst>
            </p:cNvPr>
            <p:cNvSpPr txBox="1"/>
            <p:nvPr/>
          </p:nvSpPr>
          <p:spPr>
            <a:xfrm>
              <a:off x="159226" y="2734934"/>
              <a:ext cx="721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Keeping the aggressor rows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active for a longer time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519D36-01A9-9C47-AD6E-7CF13462661C}"/>
              </a:ext>
            </a:extLst>
          </p:cNvPr>
          <p:cNvGrpSpPr/>
          <p:nvPr/>
        </p:nvGrpSpPr>
        <p:grpSpPr>
          <a:xfrm>
            <a:off x="6397985" y="3301832"/>
            <a:ext cx="2072495" cy="753785"/>
            <a:chOff x="6403658" y="1497096"/>
            <a:chExt cx="1786343" cy="75378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A5EFD4-E488-3D40-93BF-CAF376DF792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658" y="1541281"/>
              <a:ext cx="0" cy="7096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18EE87-74EE-A348-B2E3-24CA5DC7792B}"/>
                </a:ext>
              </a:extLst>
            </p:cNvPr>
            <p:cNvSpPr txBox="1"/>
            <p:nvPr/>
          </p:nvSpPr>
          <p:spPr>
            <a:xfrm>
              <a:off x="6512649" y="1497096"/>
              <a:ext cx="167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36% reduction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</a:t>
              </a:r>
              <a:r>
                <a:rPr kumimoji="0" lang="en-US" sz="2000" b="1" i="1" u="none" strike="noStrike" kern="1200" cap="none" spc="0" normalizeH="0" baseline="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endParaRPr kumimoji="0" lang="en-US" sz="2000" b="1" i="1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A0C7AC-5960-3911-B071-A6D3CD7C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Attack Improvement 3: 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/>
                <a:ea typeface="Cambria"/>
                <a:cs typeface="+mj-cs"/>
              </a:rPr>
              <a:t>Bypassing Defenses with Aggressor Row Active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FAA97EA-9E22-B54C-90BE-098DB3E2AF21}"/>
              </a:ext>
            </a:extLst>
          </p:cNvPr>
          <p:cNvSpPr/>
          <p:nvPr/>
        </p:nvSpPr>
        <p:spPr>
          <a:xfrm>
            <a:off x="-1" y="2089150"/>
            <a:ext cx="9144000" cy="2952750"/>
          </a:xfrm>
          <a:prstGeom prst="rect">
            <a:avLst/>
          </a:prstGeom>
          <a:solidFill>
            <a:srgbClr val="E4AC49"/>
          </a:solidFill>
          <a:ln>
            <a:solidFill>
              <a:srgbClr val="8B27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Contributions to Understanding RowHammer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D5F1BB-DE1B-3FAC-4D4C-2DC7394A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25870"/>
            <a:ext cx="8763000" cy="5194300"/>
          </a:xfrm>
        </p:spPr>
        <p:txBody>
          <a:bodyPr>
            <a:norm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Lois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Orosa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*, 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Abdullah Giray </a:t>
            </a:r>
            <a:r>
              <a:rPr lang="en-US" sz="2000" b="1" i="0" dirty="0" err="1">
                <a:solidFill>
                  <a:srgbClr val="000000"/>
                </a:solidFill>
                <a:effectLst/>
              </a:rPr>
              <a:t>Yağlıkçı</a:t>
            </a:r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Haocong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Luo,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Ataberk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Olgun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Park, Hasan Hassan,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Minesh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Patel, </a:t>
            </a:r>
            <a:r>
              <a:rPr lang="en-US" sz="2000" dirty="0" err="1"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 S. Kim, and Onur Mutlu,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>
                <a:solidFill>
                  <a:srgbClr val="327FCC"/>
                </a:solid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Deeper Look into RowHammer’s Sensitivities: Experimental Analysis of Real DRAM Chips and Implications on Future Attacks and Defenses"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Proceedings of the 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54th International Symposium on Microarchitecture</a:t>
            </a:r>
            <a:b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ea typeface="Tahoma" panose="020B0604030504040204" pitchFamily="34" charset="0"/>
                <a:cs typeface="Tahoma" panose="020B0604030504040204" pitchFamily="34" charset="0"/>
              </a:rPr>
              <a:t>MICRO</a:t>
            </a:r>
            <a:r>
              <a:rPr lang="en-US" sz="2000" i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, Virtual, October 2021.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(21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Short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Lightning Talk Slides (pptx)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(pdf)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 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Lightning Talk Video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 (1.5 minutes)]</a:t>
            </a:r>
            <a:b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arXiv version</a:t>
            </a:r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C9051-8C75-EA74-58F8-A86B4C2AAC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" y="3929322"/>
            <a:ext cx="8763000" cy="25515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6876CF-86F6-DB8E-E622-9B3ADE3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3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 </a:t>
            </a:r>
            <a:r>
              <a:rPr lang="en-US" sz="2400" b="1" dirty="0"/>
              <a:t>(Follow up of our analysis)</a:t>
            </a:r>
            <a:endParaRPr lang="en-US" sz="3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4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10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60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6093-3F1E-C74F-5B1B-302E3986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RowPress vs. RowHammer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B905-6582-01AE-7C91-BAC3E151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Instead of </a:t>
            </a:r>
            <a:r>
              <a:rPr lang="en-GB" sz="2800" dirty="0">
                <a:solidFill>
                  <a:srgbClr val="0070C0"/>
                </a:solidFill>
              </a:rPr>
              <a:t>using a high activation count,</a:t>
            </a:r>
            <a:br>
              <a:rPr lang="en-GB" sz="2800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3922B-D417-D551-C15D-E47F74EE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C2683-0D41-1E45-8714-724CB2570654}" type="slidenum">
              <a:rPr 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1973-0473-C18B-CF4A-990A21FF975D}"/>
              </a:ext>
            </a:extLst>
          </p:cNvPr>
          <p:cNvGrpSpPr/>
          <p:nvPr/>
        </p:nvGrpSpPr>
        <p:grpSpPr>
          <a:xfrm>
            <a:off x="163474" y="2042538"/>
            <a:ext cx="7859426" cy="861148"/>
            <a:chOff x="247143" y="2502176"/>
            <a:chExt cx="7859426" cy="8611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274FE-38CF-47AE-4C23-4EFCCBBCAA97}"/>
                </a:ext>
              </a:extLst>
            </p:cNvPr>
            <p:cNvSpPr txBox="1"/>
            <p:nvPr/>
          </p:nvSpPr>
          <p:spPr>
            <a:xfrm>
              <a:off x="247143" y="253232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RowHammer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C040E7-E23D-A779-729E-A7044F1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2671453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A04F8-DF7C-BDA6-A226-7C6F454A1EE2}"/>
                </a:ext>
              </a:extLst>
            </p:cNvPr>
            <p:cNvSpPr txBox="1"/>
            <p:nvPr/>
          </p:nvSpPr>
          <p:spPr>
            <a:xfrm>
              <a:off x="2495449" y="2502176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3C85E-8D02-F27F-8B64-1B7E47E0380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20811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65A7-6C13-1999-4BE4-9724AB33E96F}"/>
                </a:ext>
              </a:extLst>
            </p:cNvPr>
            <p:cNvSpPr txBox="1"/>
            <p:nvPr/>
          </p:nvSpPr>
          <p:spPr>
            <a:xfrm>
              <a:off x="2489747" y="3005657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94B20-3D66-0992-D6EB-7B99FF3CCA42}"/>
                </a:ext>
              </a:extLst>
            </p:cNvPr>
            <p:cNvGrpSpPr/>
            <p:nvPr/>
          </p:nvGrpSpPr>
          <p:grpSpPr>
            <a:xfrm>
              <a:off x="3235104" y="2671966"/>
              <a:ext cx="2213910" cy="536146"/>
              <a:chOff x="3626130" y="2598668"/>
              <a:chExt cx="2213910" cy="53614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7A9BA6-996D-2BDB-EB5B-3E2B4CF3D61B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458FDD1-4AEB-90E0-7387-820D058C5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2372EA10-EB4F-ECA5-7D6D-76C3280D1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C91C1724-F2C6-EBB7-93B6-B6AD80D82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or: Elbow 31">
                  <a:extLst>
                    <a:ext uri="{FF2B5EF4-FFF2-40B4-BE49-F238E27FC236}">
                      <a16:creationId xmlns:a16="http://schemas.microsoft.com/office/drawing/2014/main" id="{6A96DE05-0343-ADDF-F89A-AD6489484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376CFA5F-F387-1D0E-F185-48CD43D79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0CAED748-E8E1-6639-68DE-47BEA013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0E1A23-4140-09A4-AB1F-9DE6B3620689}"/>
                </a:ext>
              </a:extLst>
            </p:cNvPr>
            <p:cNvGrpSpPr/>
            <p:nvPr/>
          </p:nvGrpSpPr>
          <p:grpSpPr>
            <a:xfrm>
              <a:off x="5224468" y="2674899"/>
              <a:ext cx="2213910" cy="536146"/>
              <a:chOff x="3626130" y="2598668"/>
              <a:chExt cx="2213910" cy="5361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86D6B5-7EA0-B252-FE10-2965171C7B77}"/>
                  </a:ext>
                </a:extLst>
              </p:cNvPr>
              <p:cNvGrpSpPr/>
              <p:nvPr/>
            </p:nvGrpSpPr>
            <p:grpSpPr>
              <a:xfrm>
                <a:off x="3626130" y="2598668"/>
                <a:ext cx="1886471" cy="536146"/>
                <a:chOff x="3304598" y="5462438"/>
                <a:chExt cx="2903548" cy="536146"/>
              </a:xfrm>
            </p:grpSpPr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BE1CED6D-0743-A538-1AD2-CF8BB56F7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707" y="5462439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95C8F0FF-E3FD-5E3A-34E3-D64F10614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6816" y="5462441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or: Elbow 23">
                  <a:extLst>
                    <a:ext uri="{FF2B5EF4-FFF2-40B4-BE49-F238E27FC236}">
                      <a16:creationId xmlns:a16="http://schemas.microsoft.com/office/drawing/2014/main" id="{820D6D00-61EF-C690-FDD1-CA87EA7CD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7925" y="5462440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23ECFDA2-B687-005C-D05B-3D922AD7C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04598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B7FFE161-AAA6-9952-5135-39F3EE1C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45205" y="5462438"/>
                  <a:ext cx="862941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B0BB2DB-08E5-28AB-D7B4-7C3CC8DDD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9377" y="2598668"/>
                <a:ext cx="560663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E9758A-CDFE-36D8-E7B6-83FA5040C553}"/>
                </a:ext>
              </a:extLst>
            </p:cNvPr>
            <p:cNvGrpSpPr/>
            <p:nvPr/>
          </p:nvGrpSpPr>
          <p:grpSpPr>
            <a:xfrm>
              <a:off x="7213832" y="2678341"/>
              <a:ext cx="892737" cy="536144"/>
              <a:chOff x="3304598" y="5462438"/>
              <a:chExt cx="1374050" cy="536144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B62D186B-FAB5-59E5-624B-78E74B03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707" y="5462439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31C4559-797E-0399-B88D-F154C03B7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4598" y="5462438"/>
                <a:ext cx="862941" cy="5361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378B6-5530-B3EA-1A42-0A0FB6332F73}"/>
              </a:ext>
            </a:extLst>
          </p:cNvPr>
          <p:cNvGrpSpPr/>
          <p:nvPr/>
        </p:nvGrpSpPr>
        <p:grpSpPr>
          <a:xfrm>
            <a:off x="143322" y="3297367"/>
            <a:ext cx="7879578" cy="853359"/>
            <a:chOff x="226991" y="3517675"/>
            <a:chExt cx="7879578" cy="853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186A8B-0A7E-BD30-3DB0-7E2BE51A1A98}"/>
                </a:ext>
              </a:extLst>
            </p:cNvPr>
            <p:cNvSpPr txBox="1"/>
            <p:nvPr/>
          </p:nvSpPr>
          <p:spPr>
            <a:xfrm>
              <a:off x="226991" y="3540037"/>
              <a:ext cx="228569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RowPress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Aggressor</a:t>
              </a: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Roboto Black" panose="02000000000000000000" pitchFamily="2" charset="0"/>
                  <a:cs typeface="+mn-cs"/>
                </a:rPr>
                <a:t> </a:t>
              </a: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Row</a:t>
              </a:r>
              <a:endPara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2C919B-32D4-88BA-93E0-290015DEFF1F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3686952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D38D36-52BE-3DCC-AC85-974E8414CBC7}"/>
                </a:ext>
              </a:extLst>
            </p:cNvPr>
            <p:cNvSpPr txBox="1"/>
            <p:nvPr/>
          </p:nvSpPr>
          <p:spPr>
            <a:xfrm>
              <a:off x="2495449" y="3517675"/>
              <a:ext cx="6815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Open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2B9E5-DA09-B165-4A68-0133A8F8B2F2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03" y="4223611"/>
              <a:ext cx="48714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F9B54D-F23D-141B-64F5-CCB12BFB4420}"/>
                </a:ext>
              </a:extLst>
            </p:cNvPr>
            <p:cNvSpPr txBox="1"/>
            <p:nvPr/>
          </p:nvSpPr>
          <p:spPr>
            <a:xfrm>
              <a:off x="2489747" y="4021156"/>
              <a:ext cx="6848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Close</a:t>
              </a:r>
              <a:endPara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BAA7C-8A65-3A0F-F008-3A4B10BEDD7B}"/>
                </a:ext>
              </a:extLst>
            </p:cNvPr>
            <p:cNvGrpSpPr/>
            <p:nvPr/>
          </p:nvGrpSpPr>
          <p:grpSpPr>
            <a:xfrm>
              <a:off x="3235104" y="3686952"/>
              <a:ext cx="2447134" cy="536656"/>
              <a:chOff x="5760520" y="5529943"/>
              <a:chExt cx="2447134" cy="53665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BC8805-934F-9B15-60AF-A0CBFB1815B2}"/>
                  </a:ext>
                </a:extLst>
              </p:cNvPr>
              <p:cNvGrpSpPr/>
              <p:nvPr/>
            </p:nvGrpSpPr>
            <p:grpSpPr>
              <a:xfrm>
                <a:off x="5760520" y="5530456"/>
                <a:ext cx="2447134" cy="536143"/>
                <a:chOff x="3807855" y="5356681"/>
                <a:chExt cx="2713455" cy="536143"/>
              </a:xfrm>
            </p:grpSpPr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D9290D0C-4AAD-A379-AD8D-8190E779F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7855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46">
                  <a:extLst>
                    <a:ext uri="{FF2B5EF4-FFF2-40B4-BE49-F238E27FC236}">
                      <a16:creationId xmlns:a16="http://schemas.microsoft.com/office/drawing/2014/main" id="{55092BFD-CB6E-4E21-DAF7-25455C3C9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9630" y="5356681"/>
                  <a:ext cx="621680" cy="536143"/>
                </a:xfrm>
                <a:prstGeom prst="bentConnector3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4B36A8-508E-D496-23D0-D6E02671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5333" y="5529943"/>
                <a:ext cx="14845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5760C5-A67D-9169-BDF7-57A74F81B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866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00BA60E-5148-5045-4FBB-F3F7A13AF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37" y="3690394"/>
              <a:ext cx="560663" cy="536143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627C544-57B9-4B07-B3E5-177513C7E773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9" y="3689881"/>
              <a:ext cx="14845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426DF7A-C34C-CA5F-85F1-9DD47CA4274D}"/>
              </a:ext>
            </a:extLst>
          </p:cNvPr>
          <p:cNvSpPr txBox="1">
            <a:spLocks/>
          </p:cNvSpPr>
          <p:nvPr/>
        </p:nvSpPr>
        <p:spPr>
          <a:xfrm>
            <a:off x="0" y="4863925"/>
            <a:ext cx="9144000" cy="1067801"/>
          </a:xfrm>
          <a:prstGeom prst="rect">
            <a:avLst/>
          </a:prstGeom>
          <a:solidFill>
            <a:srgbClr val="DEEBF7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We observe bitflips even with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ONLY ONE activation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extreme cases where the row stays open for 30ms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2424D-BA26-C5CA-81B9-45817E63651E}"/>
              </a:ext>
            </a:extLst>
          </p:cNvPr>
          <p:cNvGrpSpPr/>
          <p:nvPr/>
        </p:nvGrpSpPr>
        <p:grpSpPr>
          <a:xfrm>
            <a:off x="3289394" y="2486774"/>
            <a:ext cx="5854606" cy="1961067"/>
            <a:chOff x="3289394" y="2486774"/>
            <a:chExt cx="5854606" cy="19610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FA87A5-B88F-E60A-0E81-F0E321696160}"/>
                </a:ext>
              </a:extLst>
            </p:cNvPr>
            <p:cNvGrpSpPr/>
            <p:nvPr/>
          </p:nvGrpSpPr>
          <p:grpSpPr>
            <a:xfrm>
              <a:off x="3411505" y="2486774"/>
              <a:ext cx="1894974" cy="1252475"/>
              <a:chOff x="3747837" y="2774093"/>
              <a:chExt cx="1894974" cy="12524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895E55B-9295-4ECB-8CAE-343D92D89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2774093"/>
                <a:ext cx="354931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07467F-ACD8-51FB-1BDE-B42C98AC6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837" y="4026568"/>
                <a:ext cx="189497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FB985-473E-04F7-AB34-CEC3A574F7CE}"/>
                </a:ext>
              </a:extLst>
            </p:cNvPr>
            <p:cNvSpPr txBox="1"/>
            <p:nvPr/>
          </p:nvSpPr>
          <p:spPr>
            <a:xfrm>
              <a:off x="3289394" y="2804837"/>
              <a:ext cx="519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36ns, 47K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04D6E5-4CC6-B3D3-5784-2F8BEA902362}"/>
                </a:ext>
              </a:extLst>
            </p:cNvPr>
            <p:cNvSpPr txBox="1"/>
            <p:nvPr/>
          </p:nvSpPr>
          <p:spPr>
            <a:xfrm>
              <a:off x="3933984" y="4047731"/>
              <a:ext cx="521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7.8µs, only 5K activations to induce bitflips</a:t>
              </a:r>
              <a:endPara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DBF3015-1CC7-0573-2101-C74E553C4EA5}"/>
              </a:ext>
            </a:extLst>
          </p:cNvPr>
          <p:cNvSpPr txBox="1">
            <a:spLocks/>
          </p:cNvSpPr>
          <p:nvPr/>
        </p:nvSpPr>
        <p:spPr>
          <a:xfrm>
            <a:off x="201139" y="986844"/>
            <a:ext cx="8863692" cy="54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☞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rPr>
              <a:t>increase the time that the aggressor row stays open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5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4DC4-F332-078B-7A9F-E840E9FE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RowPress</a:t>
            </a:r>
            <a:r>
              <a:rPr lang="en-US" dirty="0"/>
              <a:t> </a:t>
            </a:r>
            <a:r>
              <a:rPr lang="en-US" sz="3000" b="1" dirty="0"/>
              <a:t>[Luo+, ISCA 2023]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F9C-5598-50C3-183B-4DB1B26C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53025"/>
          </a:xfrm>
        </p:spPr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</a:rPr>
              <a:t>Haocong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Luo,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Ataberk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Olgun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Giray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Yaglikci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Yahya Can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Tugrul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Steve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Rhyner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M. Banu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Cavlak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Joel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Lindegger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Mohammad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Sadrosadati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 Onur Mutlu,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0" dirty="0">
                <a:solidFill>
                  <a:srgbClr val="0000FF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"RowPress: Amplifying Read Disturbance in Modern DRAM Chips"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</a:rPr>
              <a:t>Proceedings of the </a:t>
            </a:r>
            <a:r>
              <a:rPr lang="en-US" sz="1800" b="0" i="1" dirty="0">
                <a:solidFill>
                  <a:srgbClr val="000000"/>
                </a:solidFill>
                <a:effectLst/>
                <a:hlinkClick r:id="rId3"/>
              </a:rPr>
              <a:t>50th International Symposium on Computer Architecture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 (</a:t>
            </a:r>
            <a:r>
              <a:rPr lang="en-US" sz="1800" b="1" i="1" dirty="0">
                <a:solidFill>
                  <a:srgbClr val="000000"/>
                </a:solidFill>
                <a:effectLst/>
              </a:rPr>
              <a:t>ISCA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Orlando, FL, USA, June 2023.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4"/>
              </a:rPr>
              <a:t>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5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6"/>
              </a:rPr>
              <a:t>Lightning Talk Slides (pptx)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7"/>
              </a:rPr>
              <a:t>(pdf)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8"/>
              </a:rPr>
              <a:t>Lightning Talk Video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(3 minutes)]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sz="1800" b="0" i="0" dirty="0">
                <a:solidFill>
                  <a:srgbClr val="000000"/>
                </a:solidFill>
                <a:effectLst/>
                <a:hlinkClick r:id="rId9"/>
              </a:rPr>
              <a:t>RowPress Source Code and Datasets (Officially Artifact Evaluated with All Badges)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]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Officially artifact evaluated as available, reusable and reproducible.</a:t>
            </a:r>
            <a:br>
              <a:rPr lang="en-US" sz="1800" b="0" i="0" dirty="0">
                <a:solidFill>
                  <a:srgbClr val="FF0000"/>
                </a:solidFill>
                <a:effectLst/>
              </a:rPr>
            </a:br>
            <a:r>
              <a:rPr lang="en-US" sz="1800" b="1" i="1" dirty="0">
                <a:solidFill>
                  <a:srgbClr val="FF0000"/>
                </a:solidFill>
                <a:effectLst/>
              </a:rPr>
              <a:t>Best artifact award at ISCA 2023.</a:t>
            </a:r>
            <a:endParaRPr lang="en-US" sz="1800" b="0" i="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br>
              <a:rPr lang="en-US" sz="1800" dirty="0"/>
            </a:br>
            <a:endParaRPr lang="en-US" sz="1800" b="1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3CA-E872-8F99-BF9D-9AC9DEA4D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4" y="4318640"/>
            <a:ext cx="9036618" cy="213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0B822-B653-4393-EB2C-9F79EBE83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163" y="3524349"/>
            <a:ext cx="2410037" cy="787593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18E203-1132-917B-CAC6-3497117E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22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E67B6-65A8-3993-981F-6D2E43754A70}"/>
              </a:ext>
            </a:extLst>
          </p:cNvPr>
          <p:cNvSpPr/>
          <p:nvPr/>
        </p:nvSpPr>
        <p:spPr>
          <a:xfrm>
            <a:off x="5189040" y="1501293"/>
            <a:ext cx="1926368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45562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00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29EF-D9BA-AACA-501F-7D364018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 in Read Disturbance Vulnerability</a:t>
            </a:r>
            <a:br>
              <a:rPr lang="en-US" dirty="0"/>
            </a:br>
            <a:r>
              <a:rPr lang="en-US" dirty="0"/>
              <a:t>Across DRAM Rows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8C827-778C-1C6D-E397-0E54B0A8E5D6}"/>
              </a:ext>
            </a:extLst>
          </p:cNvPr>
          <p:cNvSpPr/>
          <p:nvPr/>
        </p:nvSpPr>
        <p:spPr>
          <a:xfrm>
            <a:off x="300812" y="1756138"/>
            <a:ext cx="8536772" cy="17737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280772-51AB-F4E7-996F-830E9274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551815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endParaRPr lang="en-US" sz="200" dirty="0"/>
          </a:p>
          <a:p>
            <a:pPr>
              <a:buClr>
                <a:schemeClr val="tx1"/>
              </a:buClr>
            </a:pPr>
            <a:r>
              <a:rPr lang="en-US" dirty="0"/>
              <a:t>To induce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read disturbance bitflip, </a:t>
            </a:r>
            <a:r>
              <a:rPr lang="en-US" dirty="0"/>
              <a:t>one should access a row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 marL="0" indent="0">
              <a:buClr>
                <a:schemeClr val="tx1"/>
              </a:buClr>
              <a:buNone/>
            </a:pPr>
            <a:endParaRPr lang="en-US" sz="1100" dirty="0"/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solutions are configured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for the worst row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Not all rows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need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same level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of protection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Read disturbance solutions incur </a:t>
            </a:r>
            <a:r>
              <a:rPr lang="en-US" b="1" dirty="0">
                <a:solidFill>
                  <a:srgbClr val="C00000"/>
                </a:solidFill>
              </a:rPr>
              <a:t>large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performance overheads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due to </a:t>
            </a:r>
            <a:r>
              <a:rPr lang="en-US" b="1" dirty="0">
                <a:solidFill>
                  <a:srgbClr val="C00000"/>
                </a:solidFill>
              </a:rPr>
              <a:t>overprotecting many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AD21A-1D93-CCB4-AD71-58A0DD6D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A23A4-E1C3-BB3B-B115-33DCA7D9D36B}"/>
              </a:ext>
            </a:extLst>
          </p:cNvPr>
          <p:cNvSpPr/>
          <p:nvPr/>
        </p:nvSpPr>
        <p:spPr>
          <a:xfrm>
            <a:off x="477083" y="1756139"/>
            <a:ext cx="7842702" cy="1773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8A79B-1F3B-18B4-30C0-CD72B44A76D6}"/>
              </a:ext>
            </a:extLst>
          </p:cNvPr>
          <p:cNvSpPr/>
          <p:nvPr/>
        </p:nvSpPr>
        <p:spPr>
          <a:xfrm>
            <a:off x="300813" y="1756138"/>
            <a:ext cx="176270" cy="17737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C48B4-7295-7AD4-AC1F-43B53C1A091B}"/>
              </a:ext>
            </a:extLst>
          </p:cNvPr>
          <p:cNvSpPr/>
          <p:nvPr/>
        </p:nvSpPr>
        <p:spPr>
          <a:xfrm>
            <a:off x="8319796" y="1756137"/>
            <a:ext cx="517793" cy="1773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E9D83-71BB-23F5-FF90-DE24A411432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78693" y="3529852"/>
            <a:ext cx="0" cy="466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E738D-F642-E755-DCD2-CD115F6A7877}"/>
              </a:ext>
            </a:extLst>
          </p:cNvPr>
          <p:cNvSpPr txBox="1"/>
          <p:nvPr/>
        </p:nvSpPr>
        <p:spPr>
          <a:xfrm>
            <a:off x="7471749" y="405866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</a:rPr>
              <a:t>&gt;100K times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9E6300-232E-BC1A-5E81-23263F54C6D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81915" y="3529853"/>
            <a:ext cx="6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F27F7-EF85-BA51-3C4B-2EE924566093}"/>
              </a:ext>
            </a:extLst>
          </p:cNvPr>
          <p:cNvSpPr txBox="1"/>
          <p:nvPr/>
        </p:nvSpPr>
        <p:spPr>
          <a:xfrm>
            <a:off x="3489625" y="4058663"/>
            <a:ext cx="17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10K-100K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CB47D-857D-03FD-9BA5-2BB0D1559508}"/>
              </a:ext>
            </a:extLst>
          </p:cNvPr>
          <p:cNvCxnSpPr>
            <a:cxnSpLocks/>
          </p:cNvCxnSpPr>
          <p:nvPr/>
        </p:nvCxnSpPr>
        <p:spPr>
          <a:xfrm>
            <a:off x="388950" y="3529853"/>
            <a:ext cx="2" cy="528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ECCBE-92B4-0B01-4B99-890590FFC555}"/>
              </a:ext>
            </a:extLst>
          </p:cNvPr>
          <p:cNvSpPr txBox="1"/>
          <p:nvPr/>
        </p:nvSpPr>
        <p:spPr>
          <a:xfrm>
            <a:off x="0" y="405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1-10K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468C6-05E9-DFD5-D3C2-95D78F03B0FA}"/>
              </a:ext>
            </a:extLst>
          </p:cNvPr>
          <p:cNvSpPr/>
          <p:nvPr/>
        </p:nvSpPr>
        <p:spPr>
          <a:xfrm>
            <a:off x="300807" y="2220072"/>
            <a:ext cx="8536773" cy="842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Spatial variation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in read disturbance vulnerability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 </a:t>
            </a:r>
          </a:p>
        </p:txBody>
      </p:sp>
    </p:spTree>
    <p:extLst>
      <p:ext uri="{BB962C8B-B14F-4D97-AF65-F5344CB8AC3E}">
        <p14:creationId xmlns:p14="http://schemas.microsoft.com/office/powerpoint/2010/main" val="971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6" grpId="0" animBg="1"/>
      <p:bldP spid="7" grpId="0" animBg="1"/>
      <p:bldP spid="15" grpId="0"/>
      <p:bldP spid="19" grpId="0"/>
      <p:bldP spid="2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E67B6-65A8-3993-981F-6D2E43754A70}"/>
              </a:ext>
            </a:extLst>
          </p:cNvPr>
          <p:cNvSpPr/>
          <p:nvPr/>
        </p:nvSpPr>
        <p:spPr>
          <a:xfrm>
            <a:off x="376100" y="4237273"/>
            <a:ext cx="1709873" cy="21554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45562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E1AE-A184-F242-D39C-32CD843F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770-35DE-027E-934F-37C22D21FD9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509-4A82-DC28-3882-E8066707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63A776-B013-3703-274A-D957F8A5D8B2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70711D4-1FD0-056B-E09E-B4B8E5F67826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Quire Sans" panose="020B0502040400020003" pitchFamily="34" charset="0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4AAB3CBD-9C9A-6DD9-0DE7-A2EA37691F00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re Sans" panose="020B0502040400020003" pitchFamily="34" charset="0"/>
                <a:cs typeface="Quire Sans" panose="020B0502040400020003" pitchFamily="34" charset="0"/>
              </a:endParaRPr>
            </a:p>
          </p:txBody>
        </p:sp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FEEAA7-66F3-6000-7FAE-4889E83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68315F-8F53-4AAE-C295-0A9363347B1D}"/>
              </a:ext>
            </a:extLst>
          </p:cNvPr>
          <p:cNvSpPr txBox="1">
            <a:spLocks/>
          </p:cNvSpPr>
          <p:nvPr/>
        </p:nvSpPr>
        <p:spPr>
          <a:xfrm>
            <a:off x="78185" y="987396"/>
            <a:ext cx="8987622" cy="531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tx1"/>
              </a:buClr>
              <a:buNone/>
            </a:pPr>
            <a:endParaRPr lang="en-US" sz="400" b="1" dirty="0">
              <a:solidFill>
                <a:srgbClr val="C00000"/>
              </a:solidFill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DRAM read disturbance worsens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as DRAM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chip density increases</a:t>
            </a:r>
            <a:endParaRPr lang="en-US" sz="3600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Existing solutions become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more aggressive</a:t>
            </a:r>
          </a:p>
          <a:p>
            <a:pPr marL="127000" indent="0" algn="ctr">
              <a:lnSpc>
                <a:spcPct val="100000"/>
              </a:lnSpc>
              <a:spcBef>
                <a:spcPts val="1600"/>
              </a:spcBef>
              <a:spcAft>
                <a:spcPts val="3600"/>
              </a:spcAft>
              <a:buClr>
                <a:schemeClr val="tx1"/>
              </a:buClr>
              <a:buNone/>
            </a:pPr>
            <a:r>
              <a:rPr lang="en-US" sz="3600" b="1" dirty="0">
                <a:solidFill>
                  <a:srgbClr val="C00000"/>
                </a:solidFill>
                <a:ea typeface="Cambria"/>
              </a:rPr>
              <a:t>Overprotecting many rows </a:t>
            </a:r>
            <a:r>
              <a:rPr lang="en-US" sz="3600" dirty="0">
                <a:solidFill>
                  <a:srgbClr val="C00000"/>
                </a:solidFill>
                <a:ea typeface="Cambria"/>
              </a:rPr>
              <a:t>significantly increases their </a:t>
            </a:r>
            <a:r>
              <a:rPr lang="en-US" sz="3600" b="1" dirty="0">
                <a:solidFill>
                  <a:srgbClr val="C00000"/>
                </a:solidFill>
                <a:ea typeface="Cambria"/>
              </a:rPr>
              <a:t>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37533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038-19B4-4F16-BBF7-CE07B8C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94A0-A578-A5B9-2874-1B84F9A2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Can we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leverage the variation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in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read disturbance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vulnerability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across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DRAM rows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400" b="1" dirty="0">
              <a:solidFill>
                <a:schemeClr val="accent2">
                  <a:lumMod val="75000"/>
                </a:schemeClr>
              </a:solidFill>
              <a:ea typeface="Cambria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to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reduce</a:t>
            </a:r>
            <a:r>
              <a:rPr lang="en-US" sz="3600" dirty="0">
                <a:solidFill>
                  <a:srgbClr val="7030A0"/>
                </a:solidFill>
                <a:ea typeface="Cambria"/>
              </a:rPr>
              <a:t> </a:t>
            </a:r>
            <a:r>
              <a:rPr lang="en-US" sz="3600" b="1" dirty="0">
                <a:solidFill>
                  <a:srgbClr val="7030A0"/>
                </a:solidFill>
                <a:ea typeface="Cambria"/>
              </a:rPr>
              <a:t>the performance overheads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rgbClr val="7030A0"/>
                </a:solidFill>
                <a:ea typeface="Cambria"/>
              </a:rPr>
              <a:t>of existing read disturbance solutions?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8F90-101D-9CEF-5CD5-618D368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83FF1-5DC2-85AD-D73D-DE233C3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Read Disturbance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9083-44B6-8EAE-C345-80E157497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400680"/>
            <a:ext cx="9143999" cy="965198"/>
          </a:xfr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Reading</a:t>
            </a:r>
            <a:r>
              <a:rPr lang="en-US" sz="2800" dirty="0"/>
              <a:t> from a memory location </a:t>
            </a:r>
            <a:br>
              <a:rPr lang="en-US" sz="2800" dirty="0"/>
            </a:br>
            <a:r>
              <a:rPr lang="en-US" sz="2800" b="1" dirty="0">
                <a:solidFill>
                  <a:srgbClr val="7030A0"/>
                </a:solidFill>
              </a:rPr>
              <a:t>disturbs</a:t>
            </a:r>
            <a:r>
              <a:rPr lang="en-US" sz="2800" dirty="0"/>
              <a:t> data in </a:t>
            </a:r>
            <a:r>
              <a:rPr lang="en-US" sz="2800" b="1" dirty="0">
                <a:solidFill>
                  <a:srgbClr val="C00000"/>
                </a:solidFill>
              </a:rPr>
              <a:t>physically nearby </a:t>
            </a:r>
            <a:r>
              <a:rPr lang="en-US" sz="2800" dirty="0"/>
              <a:t>locations</a:t>
            </a:r>
            <a:endParaRPr lang="en-US" sz="11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810901-C42E-8FD6-1A15-0AE391E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47AC435E-6AA2-AAFA-81FE-D4668CAC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4"/>
          <a:stretch/>
        </p:blipFill>
        <p:spPr bwMode="auto">
          <a:xfrm>
            <a:off x="-1" y="965200"/>
            <a:ext cx="9144001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D795B73F-4208-55A7-F246-0319E037AC03}"/>
              </a:ext>
            </a:extLst>
          </p:cNvPr>
          <p:cNvSpPr/>
          <p:nvPr/>
        </p:nvSpPr>
        <p:spPr>
          <a:xfrm>
            <a:off x="0" y="965200"/>
            <a:ext cx="9144000" cy="5892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 hidden="1">
            <a:extLst>
              <a:ext uri="{FF2B5EF4-FFF2-40B4-BE49-F238E27FC236}">
                <a16:creationId xmlns:a16="http://schemas.microsoft.com/office/drawing/2014/main" id="{ECBF9F39-E0EB-1CB6-19EA-C4526101348F}"/>
              </a:ext>
            </a:extLst>
          </p:cNvPr>
          <p:cNvCxnSpPr/>
          <p:nvPr/>
        </p:nvCxnSpPr>
        <p:spPr>
          <a:xfrm flipV="1">
            <a:off x="2451797" y="1708220"/>
            <a:ext cx="0" cy="4184580"/>
          </a:xfrm>
          <a:prstGeom prst="straightConnector1">
            <a:avLst/>
          </a:prstGeom>
          <a:ln w="381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AD54C440-1F45-7260-5CC6-E38440300A5F}"/>
              </a:ext>
            </a:extLst>
          </p:cNvPr>
          <p:cNvSpPr txBox="1"/>
          <p:nvPr/>
        </p:nvSpPr>
        <p:spPr>
          <a:xfrm>
            <a:off x="1394456" y="106146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Used Lane</a:t>
            </a:r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51F63BD4-6FAB-CF54-3454-DE67482035D5}"/>
              </a:ext>
            </a:extLst>
          </p:cNvPr>
          <p:cNvGrpSpPr/>
          <p:nvPr/>
        </p:nvGrpSpPr>
        <p:grpSpPr>
          <a:xfrm>
            <a:off x="1406769" y="965200"/>
            <a:ext cx="6175301" cy="5883276"/>
            <a:chOff x="1406769" y="965200"/>
            <a:chExt cx="6175301" cy="58832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B125FD-E93F-2084-4D8C-E4BCA018D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06769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3CAFFA-7DB5-3134-5210-0908B0BFFB15}"/>
                </a:ext>
              </a:extLst>
            </p:cNvPr>
            <p:cNvCxnSpPr>
              <a:cxnSpLocks/>
            </p:cNvCxnSpPr>
            <p:nvPr/>
          </p:nvCxnSpPr>
          <p:spPr>
            <a:xfrm>
              <a:off x="3460571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A286D-7F28-9C61-F809-81411D0FDD48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06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D23D02-3B64-BAED-84EF-5BF3D8D3CB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2070" y="965200"/>
              <a:ext cx="0" cy="5883276"/>
            </a:xfrm>
            <a:prstGeom prst="line">
              <a:avLst/>
            </a:prstGeom>
            <a:ln w="1270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>
            <a:extLst>
              <a:ext uri="{FF2B5EF4-FFF2-40B4-BE49-F238E27FC236}">
                <a16:creationId xmlns:a16="http://schemas.microsoft.com/office/drawing/2014/main" id="{6045D25E-3CD3-81FB-266D-602CE6A4E51A}"/>
              </a:ext>
            </a:extLst>
          </p:cNvPr>
          <p:cNvGrpSpPr/>
          <p:nvPr/>
        </p:nvGrpSpPr>
        <p:grpSpPr>
          <a:xfrm>
            <a:off x="936169" y="3429000"/>
            <a:ext cx="3203751" cy="1071480"/>
            <a:chOff x="936169" y="3429000"/>
            <a:chExt cx="3203751" cy="10714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06D86F-18C4-D655-70B2-085407EA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1E1CF-D132-CF9A-D761-C71B5CFC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006131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E5A28-C889-0791-8F20-55949017814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450048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126E08-9067-6E94-9A8F-7C9AF96C75BC}"/>
                </a:ext>
              </a:extLst>
            </p:cNvPr>
            <p:cNvCxnSpPr>
              <a:cxnSpLocks/>
            </p:cNvCxnSpPr>
            <p:nvPr/>
          </p:nvCxnSpPr>
          <p:spPr>
            <a:xfrm>
              <a:off x="936169" y="3429000"/>
              <a:ext cx="1133789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C8DF6788-D9BF-ADC8-E26C-BADB23D18403}"/>
              </a:ext>
            </a:extLst>
          </p:cNvPr>
          <p:cNvSpPr/>
          <p:nvPr/>
        </p:nvSpPr>
        <p:spPr>
          <a:xfrm>
            <a:off x="4574260" y="955676"/>
            <a:ext cx="4572000" cy="5902324"/>
          </a:xfrm>
          <a:prstGeom prst="rect">
            <a:avLst/>
          </a:prstGeom>
          <a:solidFill>
            <a:srgbClr val="00206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Swimming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in a lane </a:t>
            </a:r>
            <a:b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disturbs </a:t>
            </a:r>
          </a:p>
          <a:p>
            <a:r>
              <a:rPr lang="en-US" sz="6600" dirty="0">
                <a:solidFill>
                  <a:schemeClr val="bg1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pic>
        <p:nvPicPr>
          <p:cNvPr id="29" name="Picture 28" descr="Several black rectangular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17118DED-9744-981E-703B-A337D69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72" b="19072"/>
          <a:stretch/>
        </p:blipFill>
        <p:spPr>
          <a:xfrm>
            <a:off x="2658644" y="3402656"/>
            <a:ext cx="3826709" cy="177528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B3C50D4-BDF2-CE1C-D7A9-81B86CF9C001}"/>
              </a:ext>
            </a:extLst>
          </p:cNvPr>
          <p:cNvGraphicFramePr>
            <a:graphicFrameLocks noGrp="1"/>
          </p:cNvGraphicFramePr>
          <p:nvPr/>
        </p:nvGraphicFramePr>
        <p:xfrm>
          <a:off x="2203936" y="1187937"/>
          <a:ext cx="4736123" cy="199197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736123">
                  <a:extLst>
                    <a:ext uri="{9D8B030D-6E8A-4147-A177-3AD203B41FA5}">
                      <a16:colId xmlns:a16="http://schemas.microsoft.com/office/drawing/2014/main" val="3085645504"/>
                    </a:ext>
                  </a:extLst>
                </a:gridCol>
              </a:tblGrid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89716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39800"/>
                  </a:ext>
                </a:extLst>
              </a:tr>
              <a:tr h="6639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0412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EF8ECF7-5F2E-EA90-9B21-AE0F5622BA57}"/>
              </a:ext>
            </a:extLst>
          </p:cNvPr>
          <p:cNvGrpSpPr/>
          <p:nvPr/>
        </p:nvGrpSpPr>
        <p:grpSpPr>
          <a:xfrm>
            <a:off x="843693" y="1988188"/>
            <a:ext cx="1360243" cy="400110"/>
            <a:chOff x="843693" y="1988188"/>
            <a:chExt cx="1360243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9DCB1-3C9B-DFF3-35FC-9C24BDD516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621663" y="2183925"/>
              <a:ext cx="582273" cy="431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B4229-BCB6-FC8A-79B7-0A33B0AD0817}"/>
                </a:ext>
              </a:extLst>
            </p:cNvPr>
            <p:cNvSpPr txBox="1"/>
            <p:nvPr/>
          </p:nvSpPr>
          <p:spPr>
            <a:xfrm>
              <a:off x="843693" y="1988188"/>
              <a:ext cx="777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Read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CC38C-A53E-6DB0-0C88-3012CE95B3F4}"/>
              </a:ext>
            </a:extLst>
          </p:cNvPr>
          <p:cNvGrpSpPr/>
          <p:nvPr/>
        </p:nvGrpSpPr>
        <p:grpSpPr>
          <a:xfrm>
            <a:off x="1038077" y="1305865"/>
            <a:ext cx="5533239" cy="1764756"/>
            <a:chOff x="1038077" y="1305865"/>
            <a:chExt cx="5533239" cy="1764756"/>
          </a:xfrm>
        </p:grpSpPr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782CDDAF-7425-CA6C-1C04-F279F2133CFB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2826131" y="1320941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D7C06ACC-2F8F-FDDF-A50F-AD018E529E32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4758809" y="1320942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F8A328E-B629-2771-10C2-BA3AC3A1F12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3630566" y="2686918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3C8A808-2FE4-06A4-DA58-2593B7B45891}"/>
                </a:ext>
              </a:extLst>
            </p:cNvPr>
            <p:cNvSpPr>
              <a:spLocks noChangeAspect="1"/>
            </p:cNvSpPr>
            <p:nvPr/>
          </p:nvSpPr>
          <p:spPr>
            <a:xfrm rot="2707080">
              <a:off x="6211316" y="2686917"/>
              <a:ext cx="360000" cy="360000"/>
            </a:xfrm>
            <a:prstGeom prst="plus">
              <a:avLst>
                <a:gd name="adj" fmla="val 38187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CB6E4-C3CF-F170-2E27-107D4CFBEC1B}"/>
                </a:ext>
              </a:extLst>
            </p:cNvPr>
            <p:cNvSpPr txBox="1"/>
            <p:nvPr/>
          </p:nvSpPr>
          <p:spPr>
            <a:xfrm>
              <a:off x="1038077" y="1305865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0ED2F-A0DD-0473-8EA7-CC5CDD8FC297}"/>
                </a:ext>
              </a:extLst>
            </p:cNvPr>
            <p:cNvSpPr txBox="1"/>
            <p:nvPr/>
          </p:nvSpPr>
          <p:spPr>
            <a:xfrm>
              <a:off x="1039888" y="2670511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Bitflips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7BB5-70A8-EC06-C83F-0D056002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859F-C1B4-4920-2220-E53816A4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A83E9E-20E0-B915-3F6E-AFA421BBA566}"/>
              </a:ext>
            </a:extLst>
          </p:cNvPr>
          <p:cNvSpPr txBox="1">
            <a:spLocks/>
          </p:cNvSpPr>
          <p:nvPr/>
        </p:nvSpPr>
        <p:spPr>
          <a:xfrm>
            <a:off x="1" y="965201"/>
            <a:ext cx="9143999" cy="5425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C00000"/>
                </a:solidFill>
              </a:rPr>
              <a:t>No prior work</a:t>
            </a:r>
            <a:r>
              <a:rPr lang="en-US" sz="3600" dirty="0">
                <a:solidFill>
                  <a:srgbClr val="C00000"/>
                </a:solidFill>
              </a:rPr>
              <a:t> rigorously studies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lang="en-US" sz="3600" dirty="0">
              <a:solidFill>
                <a:srgbClr val="C0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spatial variation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of DRAM read disturbance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across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all DRAM rows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600" dirty="0">
                <a:solidFill>
                  <a:srgbClr val="C00000"/>
                </a:solidFill>
              </a:rPr>
              <a:t>&amp;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3600" dirty="0">
                <a:solidFill>
                  <a:srgbClr val="7030A0"/>
                </a:solidFill>
              </a:rPr>
              <a:t>this variation’s implications </a:t>
            </a:r>
            <a:br>
              <a:rPr lang="en-US" sz="3600" dirty="0">
                <a:solidFill>
                  <a:srgbClr val="7030A0"/>
                </a:solidFill>
              </a:rPr>
            </a:br>
            <a:r>
              <a:rPr lang="en-US" sz="3600" dirty="0">
                <a:solidFill>
                  <a:srgbClr val="7030A0"/>
                </a:solidFill>
              </a:rPr>
              <a:t>on </a:t>
            </a:r>
            <a:r>
              <a:rPr lang="en-US" sz="3600" b="1" dirty="0">
                <a:solidFill>
                  <a:srgbClr val="7030A0"/>
                </a:solidFill>
              </a:rPr>
              <a:t>future solutions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92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1A380-864C-AD27-1E28-8E84B21C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A256-FF67-3DE0-2C9C-33B7DA83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AB39-9DFD-4AD4-D1AF-9223AE5C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To empirically understand the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spatial variation in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read disturbance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across DRAM rows </a:t>
            </a:r>
            <a:endParaRPr lang="en-US" sz="36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36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dirty="0">
                <a:solidFill>
                  <a:srgbClr val="7030A0"/>
                </a:solidFill>
              </a:rPr>
              <a:t>To leverage this understanding </a:t>
            </a:r>
            <a:r>
              <a:rPr lang="en-US" sz="3600" b="1" dirty="0">
                <a:solidFill>
                  <a:srgbClr val="7030A0"/>
                </a:solidFill>
              </a:rPr>
              <a:t>to</a:t>
            </a:r>
            <a:r>
              <a:rPr lang="en-US" sz="3600" dirty="0">
                <a:solidFill>
                  <a:srgbClr val="7030A0"/>
                </a:solidFill>
              </a:rPr>
              <a:t> </a:t>
            </a:r>
            <a:r>
              <a:rPr lang="en-US" sz="3600" b="1" dirty="0">
                <a:solidFill>
                  <a:srgbClr val="7030A0"/>
                </a:solidFill>
              </a:rPr>
              <a:t>improve</a:t>
            </a:r>
            <a:r>
              <a:rPr lang="en-US" sz="3600" dirty="0">
                <a:solidFill>
                  <a:srgbClr val="7030A0"/>
                </a:solidFill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dirty="0">
                <a:solidFill>
                  <a:srgbClr val="7030A0"/>
                </a:solidFill>
              </a:rPr>
              <a:t>the existing </a:t>
            </a:r>
            <a:r>
              <a:rPr lang="en-US" sz="3600" b="1" dirty="0">
                <a:solidFill>
                  <a:srgbClr val="7030A0"/>
                </a:solidFill>
              </a:rPr>
              <a:t>read disturbance solutions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A0B8-2052-AE01-27EB-46364BE2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889A-3441-7E75-0279-D848FFE4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19AC-A690-440E-276B-35382D0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Tested DRAM Chips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67199-AA12-3FAF-908A-BB6846250D5B}"/>
              </a:ext>
            </a:extLst>
          </p:cNvPr>
          <p:cNvSpPr/>
          <p:nvPr/>
        </p:nvSpPr>
        <p:spPr>
          <a:xfrm>
            <a:off x="870819" y="2641600"/>
            <a:ext cx="7307981" cy="88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EBB01-5BDE-E587-5E99-6789EC79B510}"/>
              </a:ext>
            </a:extLst>
          </p:cNvPr>
          <p:cNvSpPr/>
          <p:nvPr/>
        </p:nvSpPr>
        <p:spPr>
          <a:xfrm>
            <a:off x="870819" y="3530600"/>
            <a:ext cx="7307981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31B54-6F11-02E1-373E-87A71EC4D106}"/>
              </a:ext>
            </a:extLst>
          </p:cNvPr>
          <p:cNvSpPr/>
          <p:nvPr/>
        </p:nvSpPr>
        <p:spPr>
          <a:xfrm>
            <a:off x="870817" y="4697108"/>
            <a:ext cx="7307981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6257-461A-B7E2-A092-51691B2A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dirty="0">
                <a:latin typeface="Cambria" panose="02040503050406030204" pitchFamily="18" charset="0"/>
              </a:rPr>
              <a:t>144 DRAM chips from SK Hynix, Micron, and Samsung 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9E2B-C78E-9155-7A01-C5915924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0C41-D767-CD21-8741-951A60C3F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28" b="1628"/>
          <a:stretch/>
        </p:blipFill>
        <p:spPr>
          <a:xfrm>
            <a:off x="870819" y="1924229"/>
            <a:ext cx="7402362" cy="3968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CA76A-403C-AA75-B3A0-5D2ABD724644}"/>
              </a:ext>
            </a:extLst>
          </p:cNvPr>
          <p:cNvSpPr/>
          <p:nvPr/>
        </p:nvSpPr>
        <p:spPr>
          <a:xfrm>
            <a:off x="4848225" y="1819275"/>
            <a:ext cx="1209675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70CCE-163E-8F9F-B03B-C08D5D492CB0}"/>
              </a:ext>
            </a:extLst>
          </p:cNvPr>
          <p:cNvSpPr/>
          <p:nvPr/>
        </p:nvSpPr>
        <p:spPr>
          <a:xfrm>
            <a:off x="6191251" y="1819275"/>
            <a:ext cx="737470" cy="42005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DA24-2E38-CE1E-F5EE-0C3E3DCB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836-A826-D673-89B6-6D82F44A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 from Real Chip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E2C1-16D8-1935-BC4B-46F5311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9C8CD0-8A07-18D3-72C0-3013A3705F4A}"/>
              </a:ext>
            </a:extLst>
          </p:cNvPr>
          <p:cNvSpPr/>
          <p:nvPr/>
        </p:nvSpPr>
        <p:spPr>
          <a:xfrm>
            <a:off x="0" y="2389909"/>
            <a:ext cx="9144000" cy="207818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varies</a:t>
            </a:r>
          </a:p>
          <a:p>
            <a:pPr algn="ctr">
              <a:buClr>
                <a:schemeClr val="tx1"/>
              </a:buClr>
            </a:pPr>
            <a:r>
              <a:rPr lang="en-US" sz="32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3200" dirty="0"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</p:spTree>
    <p:extLst>
      <p:ext uri="{BB962C8B-B14F-4D97-AF65-F5344CB8AC3E}">
        <p14:creationId xmlns:p14="http://schemas.microsoft.com/office/powerpoint/2010/main" val="2811915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D64C-2D08-FA95-E89A-B6C6B48B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F99-826F-9757-FC5D-E6419003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Spatial Variation in the Minimum Hammer Count </a:t>
            </a:r>
            <a:br>
              <a:rPr lang="en-US" sz="2800" dirty="0"/>
            </a:br>
            <a:r>
              <a:rPr lang="en-US" sz="2800" dirty="0"/>
              <a:t>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ED89-1E8F-416A-87CB-3C36A05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4D1AF7-02E8-3660-8B59-79E4DA21272B}"/>
              </a:ext>
            </a:extLst>
          </p:cNvPr>
          <p:cNvGrpSpPr/>
          <p:nvPr/>
        </p:nvGrpSpPr>
        <p:grpSpPr>
          <a:xfrm>
            <a:off x="1624322" y="3193924"/>
            <a:ext cx="6869438" cy="1781707"/>
            <a:chOff x="1624322" y="3193924"/>
            <a:chExt cx="6869438" cy="17817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4F438D-29A4-2697-A8D6-9A8AFE9AD4D4}"/>
                </a:ext>
              </a:extLst>
            </p:cNvPr>
            <p:cNvCxnSpPr/>
            <p:nvPr/>
          </p:nvCxnSpPr>
          <p:spPr>
            <a:xfrm>
              <a:off x="1624322" y="3611356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70294A-07ED-B044-C51F-916994C5BBAE}"/>
                </a:ext>
              </a:extLst>
            </p:cNvPr>
            <p:cNvCxnSpPr/>
            <p:nvPr/>
          </p:nvCxnSpPr>
          <p:spPr>
            <a:xfrm>
              <a:off x="2406642" y="3212847"/>
              <a:ext cx="0" cy="13642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2DD913-F387-8E98-804E-028A716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3184040" y="3193924"/>
              <a:ext cx="0" cy="98112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3CEC23-1260-2D6A-56C2-5A099AEFD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720" y="3203319"/>
              <a:ext cx="0" cy="67274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7B3EE2-E1CB-0ACA-A524-86799EE0A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62637" y="3334758"/>
              <a:ext cx="0" cy="10571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227CD7-E6D1-ABDE-555F-10B629805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60" y="3317791"/>
              <a:ext cx="0" cy="1600201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F14322-D9B0-5EE9-8966-C2098A8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1" t="68217"/>
          <a:stretch/>
        </p:blipFill>
        <p:spPr>
          <a:xfrm>
            <a:off x="706594" y="1575421"/>
            <a:ext cx="8222113" cy="1683616"/>
          </a:xfrm>
          <a:prstGeom prst="rect">
            <a:avLst/>
          </a:prstGeom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CF5E59-3BFF-980D-EBCC-676DFF1A0020}"/>
              </a:ext>
            </a:extLst>
          </p:cNvPr>
          <p:cNvSpPr/>
          <p:nvPr/>
        </p:nvSpPr>
        <p:spPr>
          <a:xfrm>
            <a:off x="-4" y="5160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9CB84-4F97-1CB2-7A46-951C08B03633}"/>
              </a:ext>
            </a:extLst>
          </p:cNvPr>
          <p:cNvSpPr txBox="1"/>
          <p:nvPr/>
        </p:nvSpPr>
        <p:spPr>
          <a:xfrm>
            <a:off x="2116991" y="3212847"/>
            <a:ext cx="585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1E2A-DE9E-43C5-D1C2-CADE7D779293}"/>
              </a:ext>
            </a:extLst>
          </p:cNvPr>
          <p:cNvSpPr txBox="1"/>
          <p:nvPr/>
        </p:nvSpPr>
        <p:spPr>
          <a:xfrm rot="16200000">
            <a:off x="-316025" y="1987027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238039-6AEA-52FD-272F-B57799DAE45A}"/>
              </a:ext>
            </a:extLst>
          </p:cNvPr>
          <p:cNvGrpSpPr/>
          <p:nvPr/>
        </p:nvGrpSpPr>
        <p:grpSpPr>
          <a:xfrm>
            <a:off x="822095" y="1295145"/>
            <a:ext cx="2676931" cy="1041659"/>
            <a:chOff x="5013982" y="1226413"/>
            <a:chExt cx="2676931" cy="1041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8DE6A4-00E2-B5C6-B8A3-C387F0D08C6E}"/>
                </a:ext>
              </a:extLst>
            </p:cNvPr>
            <p:cNvSpPr txBox="1"/>
            <p:nvPr/>
          </p:nvSpPr>
          <p:spPr>
            <a:xfrm>
              <a:off x="5013982" y="1226413"/>
              <a:ext cx="240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Variation across banks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2A4FEF9C-88D6-A2A4-2323-7C0BFA0F77FD}"/>
                </a:ext>
              </a:extLst>
            </p:cNvPr>
            <p:cNvCxnSpPr>
              <a:cxnSpLocks/>
              <a:stCxn id="23" idx="3"/>
              <a:endCxn id="26" idx="0"/>
            </p:cNvCxnSpPr>
            <p:nvPr/>
          </p:nvCxnSpPr>
          <p:spPr>
            <a:xfrm>
              <a:off x="7417845" y="1411079"/>
              <a:ext cx="181628" cy="67411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6F155D-8B02-03B9-D23C-7B149C055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8033" y="2085192"/>
              <a:ext cx="182880" cy="18288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98E8-75A4-26F3-8C97-B2059C98AF55}"/>
              </a:ext>
            </a:extLst>
          </p:cNvPr>
          <p:cNvGrpSpPr/>
          <p:nvPr/>
        </p:nvGrpSpPr>
        <p:grpSpPr>
          <a:xfrm>
            <a:off x="4580834" y="1302282"/>
            <a:ext cx="3762440" cy="664384"/>
            <a:chOff x="4580834" y="1302282"/>
            <a:chExt cx="3762440" cy="664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F01791-6FEF-5AE0-590C-588C5E1AE658}"/>
                </a:ext>
              </a:extLst>
            </p:cNvPr>
            <p:cNvSpPr txBox="1"/>
            <p:nvPr/>
          </p:nvSpPr>
          <p:spPr>
            <a:xfrm>
              <a:off x="4580834" y="1302282"/>
              <a:ext cx="376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ambria" panose="02040503050406030204" pitchFamily="18" charset="0"/>
                </a:rPr>
                <a:t>Different DRAM modules from Mfr. S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828361-714A-8435-DA24-AEEC19C01A92}"/>
                </a:ext>
              </a:extLst>
            </p:cNvPr>
            <p:cNvCxnSpPr>
              <a:cxnSpLocks/>
              <a:stCxn id="22" idx="1"/>
              <a:endCxn id="12" idx="1"/>
            </p:cNvCxnSpPr>
            <p:nvPr/>
          </p:nvCxnSpPr>
          <p:spPr>
            <a:xfrm rot="10800000" flipH="1" flipV="1">
              <a:off x="4580834" y="1486947"/>
              <a:ext cx="565082" cy="479719"/>
            </a:xfrm>
            <a:prstGeom prst="bentConnector3">
              <a:avLst>
                <a:gd name="adj1" fmla="val -404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C13C-EAB3-6C82-BC7C-70D7D7876287}"/>
              </a:ext>
            </a:extLst>
          </p:cNvPr>
          <p:cNvSpPr/>
          <p:nvPr/>
        </p:nvSpPr>
        <p:spPr>
          <a:xfrm>
            <a:off x="5145916" y="1858846"/>
            <a:ext cx="329617" cy="215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9E817-C5A2-6066-869F-3E71D3D29D60}"/>
              </a:ext>
            </a:extLst>
          </p:cNvPr>
          <p:cNvGrpSpPr/>
          <p:nvPr/>
        </p:nvGrpSpPr>
        <p:grpSpPr>
          <a:xfrm>
            <a:off x="3925720" y="3611356"/>
            <a:ext cx="4537560" cy="369332"/>
            <a:chOff x="3925720" y="3611356"/>
            <a:chExt cx="4537560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2D994-0592-9C8E-D6F7-BCC0ADD2CD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3925720" y="3796022"/>
              <a:ext cx="4537560" cy="3818"/>
            </a:xfrm>
            <a:prstGeom prst="straightConnector1">
              <a:avLst/>
            </a:prstGeom>
            <a:ln w="38100">
              <a:solidFill>
                <a:srgbClr val="2C17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10A15-0D31-D8DD-FE9E-ECDC849C1286}"/>
                </a:ext>
              </a:extLst>
            </p:cNvPr>
            <p:cNvSpPr/>
            <p:nvPr/>
          </p:nvSpPr>
          <p:spPr>
            <a:xfrm>
              <a:off x="6035044" y="3688081"/>
              <a:ext cx="350510" cy="2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2F8F8D-261C-380A-7413-D33995ABF8D6}"/>
                </a:ext>
              </a:extLst>
            </p:cNvPr>
            <p:cNvSpPr txBox="1"/>
            <p:nvPr/>
          </p:nvSpPr>
          <p:spPr>
            <a:xfrm>
              <a:off x="3925720" y="3611356"/>
              <a:ext cx="45375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C177E"/>
                  </a:solidFill>
                  <a:latin typeface="Cambria" panose="02040503050406030204" pitchFamily="18" charset="0"/>
                </a:rPr>
                <a:t>S0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869D3-8F98-EA37-AC69-FBBA3B2F0E5A}"/>
              </a:ext>
            </a:extLst>
          </p:cNvPr>
          <p:cNvGrpSpPr/>
          <p:nvPr/>
        </p:nvGrpSpPr>
        <p:grpSpPr>
          <a:xfrm>
            <a:off x="3184038" y="3863351"/>
            <a:ext cx="5279242" cy="369332"/>
            <a:chOff x="3184038" y="3611356"/>
            <a:chExt cx="527924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AF12ED-D9DD-F931-68F6-A24AA47A53C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>
              <a:off x="3184038" y="3796022"/>
              <a:ext cx="5279242" cy="3818"/>
            </a:xfrm>
            <a:prstGeom prst="straightConnector1">
              <a:avLst/>
            </a:prstGeom>
            <a:ln w="38100">
              <a:solidFill>
                <a:srgbClr val="5D159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BEEA2-ADA2-20C6-7FA4-DCB22E0D3AA3}"/>
                </a:ext>
              </a:extLst>
            </p:cNvPr>
            <p:cNvSpPr/>
            <p:nvPr/>
          </p:nvSpPr>
          <p:spPr>
            <a:xfrm>
              <a:off x="5643880" y="3676631"/>
              <a:ext cx="27432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E6A68F-610D-573C-749A-1A29D1E6AF8B}"/>
                </a:ext>
              </a:extLst>
            </p:cNvPr>
            <p:cNvSpPr txBox="1"/>
            <p:nvPr/>
          </p:nvSpPr>
          <p:spPr>
            <a:xfrm>
              <a:off x="3184038" y="3611356"/>
              <a:ext cx="5279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1592"/>
                  </a:solidFill>
                  <a:latin typeface="Cambria" panose="02040503050406030204" pitchFamily="18" charset="0"/>
                </a:rPr>
                <a:t>S1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A862E1-3EE0-6447-1F63-B94C360427B0}"/>
              </a:ext>
            </a:extLst>
          </p:cNvPr>
          <p:cNvGrpSpPr/>
          <p:nvPr/>
        </p:nvGrpSpPr>
        <p:grpSpPr>
          <a:xfrm>
            <a:off x="1645920" y="4119164"/>
            <a:ext cx="6134858" cy="369332"/>
            <a:chOff x="3139440" y="3611356"/>
            <a:chExt cx="6134858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C8BC5-9B36-233F-DEC7-0290AA35DE1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3139440" y="3796022"/>
              <a:ext cx="6134858" cy="0"/>
            </a:xfrm>
            <a:prstGeom prst="straightConnector1">
              <a:avLst/>
            </a:prstGeom>
            <a:ln w="38100">
              <a:solidFill>
                <a:srgbClr val="8523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F941FA-003F-D8C3-DE68-401D96D5588C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C4D809-D0CE-1A6A-CD27-A2560C74F8C8}"/>
                </a:ext>
              </a:extLst>
            </p:cNvPr>
            <p:cNvSpPr txBox="1"/>
            <p:nvPr/>
          </p:nvSpPr>
          <p:spPr>
            <a:xfrm>
              <a:off x="3139440" y="3611356"/>
              <a:ext cx="613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52390"/>
                  </a:solidFill>
                  <a:latin typeface="Cambria" panose="02040503050406030204" pitchFamily="18" charset="0"/>
                </a:rPr>
                <a:t>S2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771DC-FFB7-3BB9-F191-644A78507BCD}"/>
              </a:ext>
            </a:extLst>
          </p:cNvPr>
          <p:cNvGrpSpPr/>
          <p:nvPr/>
        </p:nvGrpSpPr>
        <p:grpSpPr>
          <a:xfrm>
            <a:off x="2406642" y="4374977"/>
            <a:ext cx="6056638" cy="369332"/>
            <a:chOff x="3217660" y="3611356"/>
            <a:chExt cx="605663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97E820C-7EDE-5067-550E-E7B3F00BD382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3217660" y="3796022"/>
              <a:ext cx="6056638" cy="0"/>
            </a:xfrm>
            <a:prstGeom prst="straightConnector1">
              <a:avLst/>
            </a:prstGeom>
            <a:ln w="38100">
              <a:solidFill>
                <a:srgbClr val="AD48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70835-6B10-86A0-2CEE-CEB0290E6263}"/>
                </a:ext>
              </a:extLst>
            </p:cNvPr>
            <p:cNvSpPr/>
            <p:nvPr/>
          </p:nvSpPr>
          <p:spPr>
            <a:xfrm>
              <a:off x="6065520" y="3676631"/>
              <a:ext cx="294640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6F2250-9709-B64C-5AE1-C1CD26817807}"/>
                </a:ext>
              </a:extLst>
            </p:cNvPr>
            <p:cNvSpPr txBox="1"/>
            <p:nvPr/>
          </p:nvSpPr>
          <p:spPr>
            <a:xfrm>
              <a:off x="3217660" y="3611356"/>
              <a:ext cx="6056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4882"/>
                  </a:solidFill>
                  <a:latin typeface="Cambria" panose="02040503050406030204" pitchFamily="18" charset="0"/>
                </a:rPr>
                <a:t>S3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0B49B-2BD1-7F04-AE15-6DD2835C5C26}"/>
              </a:ext>
            </a:extLst>
          </p:cNvPr>
          <p:cNvGrpSpPr/>
          <p:nvPr/>
        </p:nvGrpSpPr>
        <p:grpSpPr>
          <a:xfrm>
            <a:off x="1645920" y="4606299"/>
            <a:ext cx="6817360" cy="369332"/>
            <a:chOff x="3139440" y="3611356"/>
            <a:chExt cx="6817360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6A3F6-1795-ABE9-DC59-402FA7A7383D}"/>
                </a:ext>
              </a:extLst>
            </p:cNvPr>
            <p:cNvCxnSpPr>
              <a:cxnSpLocks/>
              <a:stCxn id="52" idx="1"/>
              <a:endCxn id="52" idx="3"/>
            </p:cNvCxnSpPr>
            <p:nvPr/>
          </p:nvCxnSpPr>
          <p:spPr>
            <a:xfrm>
              <a:off x="3139440" y="3796022"/>
              <a:ext cx="6817360" cy="0"/>
            </a:xfrm>
            <a:prstGeom prst="straightConnector1">
              <a:avLst/>
            </a:prstGeom>
            <a:ln w="38100">
              <a:solidFill>
                <a:srgbClr val="CF707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47453E-A080-8D79-99BA-7E9CFA828384}"/>
                </a:ext>
              </a:extLst>
            </p:cNvPr>
            <p:cNvSpPr/>
            <p:nvPr/>
          </p:nvSpPr>
          <p:spPr>
            <a:xfrm>
              <a:off x="6360160" y="3676631"/>
              <a:ext cx="387862" cy="246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F707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77F43-2119-C313-5862-E68F40233C88}"/>
                </a:ext>
              </a:extLst>
            </p:cNvPr>
            <p:cNvSpPr txBox="1"/>
            <p:nvPr/>
          </p:nvSpPr>
          <p:spPr>
            <a:xfrm>
              <a:off x="3139440" y="3611356"/>
              <a:ext cx="681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F7073"/>
                  </a:solidFill>
                  <a:latin typeface="Cambria" panose="02040503050406030204" pitchFamily="18" charset="0"/>
                </a:rPr>
                <a:t>S4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F4ED3D-F362-446C-C41A-082A5D7A018C}"/>
              </a:ext>
            </a:extLst>
          </p:cNvPr>
          <p:cNvSpPr txBox="1"/>
          <p:nvPr/>
        </p:nvSpPr>
        <p:spPr>
          <a:xfrm>
            <a:off x="538203" y="3229731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Worst</a:t>
            </a:r>
          </a:p>
          <a:p>
            <a:pPr algn="r"/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endParaRPr lang="en-US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3C65C0D-EE4D-394E-AA49-6939395914CE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1317583" y="3212847"/>
            <a:ext cx="306739" cy="34005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440D2D2-CDE7-17BF-D465-26AAD44EF81F}"/>
              </a:ext>
            </a:extLst>
          </p:cNvPr>
          <p:cNvSpPr/>
          <p:nvPr/>
        </p:nvSpPr>
        <p:spPr>
          <a:xfrm>
            <a:off x="1402081" y="2986591"/>
            <a:ext cx="444482" cy="226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1DA799-78C8-AB87-9DFC-25AEF00393C3}"/>
              </a:ext>
            </a:extLst>
          </p:cNvPr>
          <p:cNvSpPr/>
          <p:nvPr/>
        </p:nvSpPr>
        <p:spPr>
          <a:xfrm>
            <a:off x="7975839" y="1664477"/>
            <a:ext cx="952868" cy="4100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ADCAE59-A36E-9505-C01E-67EE7D88C2E4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8343274" y="1486948"/>
            <a:ext cx="108999" cy="17752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55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7CE4-44AD-57A0-AF04-CF1A4BF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C171-56F8-932C-3F1E-DB596A1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B569-D0DD-E326-CF90-F6046B5E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669CE-5B88-4470-87AF-80A57FF5441E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D737C-1B01-BEB5-7773-F6ACCD1D678E}"/>
              </a:ext>
            </a:extLst>
          </p:cNvPr>
          <p:cNvSpPr txBox="1"/>
          <p:nvPr/>
        </p:nvSpPr>
        <p:spPr>
          <a:xfrm rot="16200000">
            <a:off x="172348" y="1362272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5626A-D934-21D6-EE88-CED0D5E0A45D}"/>
              </a:ext>
            </a:extLst>
          </p:cNvPr>
          <p:cNvSpPr txBox="1"/>
          <p:nvPr/>
        </p:nvSpPr>
        <p:spPr>
          <a:xfrm rot="16200000">
            <a:off x="172349" y="2990431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EB1D6-DF93-D5B9-D7BA-6CF95A65C1D6}"/>
              </a:ext>
            </a:extLst>
          </p:cNvPr>
          <p:cNvSpPr txBox="1"/>
          <p:nvPr/>
        </p:nvSpPr>
        <p:spPr>
          <a:xfrm rot="16200000">
            <a:off x="172349" y="4647118"/>
            <a:ext cx="13989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Fraction of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DRAM Rows</a:t>
            </a:r>
          </a:p>
        </p:txBody>
      </p:sp>
    </p:spTree>
    <p:extLst>
      <p:ext uri="{BB962C8B-B14F-4D97-AF65-F5344CB8AC3E}">
        <p14:creationId xmlns:p14="http://schemas.microsoft.com/office/powerpoint/2010/main" val="86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F4D-387B-60FE-5E62-1985FA5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F686-16F3-F0C6-7BD5-9F95C43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Spatial Variation in the Minimum Hammer Count </a:t>
            </a:r>
            <a:br>
              <a:rPr lang="en-US" sz="3200" dirty="0"/>
            </a:br>
            <a:r>
              <a:rPr lang="en-US" sz="3200" dirty="0"/>
              <a:t>to Induce the First Bitflip across DRAM Rows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645-604E-600C-FE25-2D4F061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04D40-7B0A-3C14-02D1-7FAE8D59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74776"/>
            <a:ext cx="7772400" cy="470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0686-9EE6-A92A-D998-4167A4094A2D}"/>
              </a:ext>
            </a:extLst>
          </p:cNvPr>
          <p:cNvSpPr txBox="1"/>
          <p:nvPr/>
        </p:nvSpPr>
        <p:spPr>
          <a:xfrm>
            <a:off x="2116991" y="5708132"/>
            <a:ext cx="599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Minimum Hammer Count 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2E094-C3B7-DC15-4A98-7B33D57E9CB3}"/>
              </a:ext>
            </a:extLst>
          </p:cNvPr>
          <p:cNvSpPr/>
          <p:nvPr/>
        </p:nvSpPr>
        <p:spPr>
          <a:xfrm>
            <a:off x="0" y="1074776"/>
            <a:ext cx="9144000" cy="5297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D4C21F-FA08-FA1D-45B6-343DBB60650F}"/>
              </a:ext>
            </a:extLst>
          </p:cNvPr>
          <p:cNvSpPr/>
          <p:nvPr/>
        </p:nvSpPr>
        <p:spPr>
          <a:xfrm>
            <a:off x="0" y="2865297"/>
            <a:ext cx="9143999" cy="112740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significantly varies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across rows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in a DRAM bank</a:t>
            </a:r>
          </a:p>
        </p:txBody>
      </p:sp>
    </p:spTree>
    <p:extLst>
      <p:ext uri="{BB962C8B-B14F-4D97-AF65-F5344CB8AC3E}">
        <p14:creationId xmlns:p14="http://schemas.microsoft.com/office/powerpoint/2010/main" val="2133911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D56-526A-4FD7-FDD0-157C5CC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Detailed Information in the Extended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C4A80-64E4-D9AA-CCA6-770B6D7DCF6D}"/>
              </a:ext>
            </a:extLst>
          </p:cNvPr>
          <p:cNvSpPr/>
          <p:nvPr/>
        </p:nvSpPr>
        <p:spPr>
          <a:xfrm>
            <a:off x="1413755" y="1609476"/>
            <a:ext cx="6342434" cy="1336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EC97-1CE3-C765-E12F-201EE55A10AA}"/>
              </a:ext>
            </a:extLst>
          </p:cNvPr>
          <p:cNvSpPr/>
          <p:nvPr/>
        </p:nvSpPr>
        <p:spPr>
          <a:xfrm>
            <a:off x="1413754" y="2978816"/>
            <a:ext cx="6342434" cy="1336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1C7D-17F3-3B0B-B76D-6FB700A8825D}"/>
              </a:ext>
            </a:extLst>
          </p:cNvPr>
          <p:cNvSpPr/>
          <p:nvPr/>
        </p:nvSpPr>
        <p:spPr>
          <a:xfrm>
            <a:off x="1413754" y="4369923"/>
            <a:ext cx="6342433" cy="1336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7D6C-3CDC-2CC3-0702-CEA8E22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6747-A01E-F77A-F24D-FBA516DB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740" y="1104533"/>
            <a:ext cx="6446520" cy="464893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292D693-79E6-FA2A-E19F-D00426EED5B4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3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59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D326-9045-23EF-758D-BB19C832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DB9C-95BA-CCC1-2AD9-67AB673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Svärd</a:t>
            </a:r>
            <a:r>
              <a:rPr lang="en-US" sz="2800" dirty="0"/>
              <a:t>: </a:t>
            </a:r>
            <a:r>
              <a:rPr lang="en-US" sz="2400" dirty="0"/>
              <a:t>Spatial Variation-Aware Read Disturbance Defenses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1E9-19EB-F7A8-C1EF-4F44BA2D8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/>
              <a:t>Key Experimental Takeaway:</a:t>
            </a:r>
            <a:r>
              <a:rPr lang="en-US" sz="2200" dirty="0"/>
              <a:t> Read disturbance vulnerability</a:t>
            </a:r>
            <a:br>
              <a:rPr lang="en-US" sz="2200" dirty="0"/>
            </a:br>
            <a:r>
              <a:rPr lang="en-US" sz="2200" b="1" dirty="0">
                <a:solidFill>
                  <a:srgbClr val="00B050"/>
                </a:solidFill>
              </a:rPr>
              <a:t>varies significantly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C00000"/>
                </a:solidFill>
              </a:rPr>
              <a:t>irregularly</a:t>
            </a:r>
            <a:r>
              <a:rPr lang="en-US" sz="2200" dirty="0"/>
              <a:t> across DRAM rows</a:t>
            </a:r>
            <a:endParaRPr lang="en-US" sz="2200" b="1" dirty="0"/>
          </a:p>
          <a:p>
            <a:pPr>
              <a:spcAft>
                <a:spcPts val="1200"/>
              </a:spcAft>
            </a:pPr>
            <a:r>
              <a:rPr lang="en-US" sz="2200" b="1" dirty="0"/>
              <a:t>Key Idea: </a:t>
            </a:r>
            <a:r>
              <a:rPr lang="en-US" sz="2200" dirty="0"/>
              <a:t>Leverage the variation in read disturbance</a:t>
            </a:r>
            <a:br>
              <a:rPr lang="en-US" sz="2200" dirty="0"/>
            </a:br>
            <a:r>
              <a:rPr lang="en-US" sz="2200" dirty="0"/>
              <a:t>vulnerability across DRAM rows</a:t>
            </a:r>
            <a:endParaRPr lang="en-US" sz="2200" b="1" dirty="0"/>
          </a:p>
          <a:p>
            <a:pPr>
              <a:spcAft>
                <a:spcPts val="1200"/>
              </a:spcAft>
            </a:pPr>
            <a:r>
              <a:rPr lang="en-US" sz="2200" b="1" dirty="0" err="1"/>
              <a:t>Svärd</a:t>
            </a:r>
            <a:r>
              <a:rPr lang="en-US" sz="2200" b="1" dirty="0"/>
              <a:t>:</a:t>
            </a:r>
            <a:r>
              <a:rPr lang="en-US" sz="2200" dirty="0"/>
              <a:t> Spatial Variation-Aware DRAM Read Disturbance Defenses</a:t>
            </a:r>
            <a:br>
              <a:rPr lang="en-US" sz="2200" dirty="0"/>
            </a:b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Dynamically tunes the aggressiveness </a:t>
            </a:r>
            <a:r>
              <a:rPr lang="en-US" sz="2200" dirty="0"/>
              <a:t>of existing solutions </a:t>
            </a:r>
            <a:br>
              <a:rPr lang="en-US" sz="2200" dirty="0"/>
            </a:b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the victim row’s read disturbance vulnerability</a:t>
            </a:r>
          </a:p>
          <a:p>
            <a:pPr>
              <a:spcAft>
                <a:spcPts val="1200"/>
              </a:spcAft>
            </a:pPr>
            <a:r>
              <a:rPr lang="en-US" sz="2200" dirty="0" err="1"/>
              <a:t>Svärd</a:t>
            </a:r>
            <a:r>
              <a:rPr lang="en-US" sz="2200" dirty="0"/>
              <a:t> performs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00B050"/>
                </a:solidFill>
              </a:rPr>
              <a:t>fewer preventive actions (e.g., refresh)</a:t>
            </a:r>
            <a:br>
              <a:rPr lang="en-US" sz="2200" b="1" dirty="0"/>
            </a:br>
            <a:r>
              <a:rPr lang="en-US" sz="2200" dirty="0"/>
              <a:t>for rows that are </a:t>
            </a:r>
            <a:r>
              <a:rPr lang="en-US" sz="2200" b="1" dirty="0">
                <a:solidFill>
                  <a:srgbClr val="7030A0"/>
                </a:solidFill>
              </a:rPr>
              <a:t>less vulnerable to read disturbance 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66BFF5-F7AC-65CA-9C77-19B15AC3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5737-104C-D7B9-01EA-A383C9ECC3FC}"/>
              </a:ext>
            </a:extLst>
          </p:cNvPr>
          <p:cNvSpPr txBox="1"/>
          <p:nvPr/>
        </p:nvSpPr>
        <p:spPr>
          <a:xfrm>
            <a:off x="1717041" y="6527413"/>
            <a:ext cx="666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Svärd</a:t>
            </a:r>
            <a:r>
              <a:rPr lang="en-US" sz="1200" dirty="0">
                <a:latin typeface="Cambria" panose="02040503050406030204" pitchFamily="18" charset="0"/>
              </a:rPr>
              <a:t> is Swedish for sword,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</a:rPr>
              <a:t>a weapon with a long blade for cutting or thrusting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Cambria" panose="02040503050406030204" pitchFamily="18" charset="0"/>
                <a:hlinkClick r:id="rId3"/>
              </a:rPr>
              <a:t>[Merriam-Webster]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2CAE4-ADB6-8C25-0A8B-6961C5BD600A}"/>
              </a:ext>
            </a:extLst>
          </p:cNvPr>
          <p:cNvSpPr/>
          <p:nvPr/>
        </p:nvSpPr>
        <p:spPr>
          <a:xfrm>
            <a:off x="15257" y="4885382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D9070-6D9F-626E-B381-D61990E6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98410"/>
            <a:ext cx="2651857" cy="5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Integration with Existing Read Disturbance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498F5-D1D5-8D34-A4D3-3D4558B61CEC}"/>
              </a:ext>
            </a:extLst>
          </p:cNvPr>
          <p:cNvSpPr txBox="1"/>
          <p:nvPr/>
        </p:nvSpPr>
        <p:spPr>
          <a:xfrm>
            <a:off x="1127788" y="1014615"/>
            <a:ext cx="688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PARA: Probabilistic Row Activation [Kim+, ISCA’14]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99900-DF8E-55FD-B29A-81D1A883214D}"/>
              </a:ext>
            </a:extLst>
          </p:cNvPr>
          <p:cNvSpPr txBox="1"/>
          <p:nvPr/>
        </p:nvSpPr>
        <p:spPr>
          <a:xfrm>
            <a:off x="436151" y="1961081"/>
            <a:ext cx="1294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Row 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71BE2F-378F-5B3E-A612-DF3E8D6B02D1}"/>
              </a:ext>
            </a:extLst>
          </p:cNvPr>
          <p:cNvGrpSpPr/>
          <p:nvPr/>
        </p:nvGrpSpPr>
        <p:grpSpPr>
          <a:xfrm>
            <a:off x="1580298" y="1597055"/>
            <a:ext cx="3933559" cy="1448492"/>
            <a:chOff x="1580298" y="2012313"/>
            <a:chExt cx="3933559" cy="1448492"/>
          </a:xfrm>
        </p:grpSpPr>
        <p:pic>
          <p:nvPicPr>
            <p:cNvPr id="6" name="Picture 5" descr="A pair of dice with black dots&#10;&#10;Description automatically generated">
              <a:extLst>
                <a:ext uri="{FF2B5EF4-FFF2-40B4-BE49-F238E27FC236}">
                  <a16:creationId xmlns:a16="http://schemas.microsoft.com/office/drawing/2014/main" id="{C443BDBD-0B89-FF0B-CA26-2BBF0DA6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76939" y="2012313"/>
              <a:ext cx="1448492" cy="14484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DE259E3-522E-038B-E561-6DE7CDA65B6D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580298" y="2730282"/>
              <a:ext cx="896641" cy="62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D645-674B-035B-B629-44865D8EE76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925431" y="2736559"/>
              <a:ext cx="1588426" cy="74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4E788-EB5A-5A35-B83D-F7CD4914F0CF}"/>
                </a:ext>
              </a:extLst>
            </p:cNvPr>
            <p:cNvSpPr txBox="1"/>
            <p:nvPr/>
          </p:nvSpPr>
          <p:spPr>
            <a:xfrm>
              <a:off x="4108016" y="2032376"/>
              <a:ext cx="11015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Random</a:t>
              </a:r>
            </a:p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1356DD-451D-D162-D313-349D787068F0}"/>
              </a:ext>
            </a:extLst>
          </p:cNvPr>
          <p:cNvGrpSpPr/>
          <p:nvPr/>
        </p:nvGrpSpPr>
        <p:grpSpPr>
          <a:xfrm>
            <a:off x="5527011" y="1736520"/>
            <a:ext cx="1448492" cy="1181790"/>
            <a:chOff x="5542270" y="2151778"/>
            <a:chExt cx="1448492" cy="1181790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12119C0-43AE-813C-231E-E1D0F85CC371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3B4EF-626E-8D6E-11B6-D8BA44C9267C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latin typeface="Cambria" panose="02040503050406030204" pitchFamily="18" charset="0"/>
                </a:rPr>
                <a:t>Threshold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60CF7-79C2-C406-FB4F-8CECF7E9658A}"/>
              </a:ext>
            </a:extLst>
          </p:cNvPr>
          <p:cNvCxnSpPr>
            <a:cxnSpLocks/>
          </p:cNvCxnSpPr>
          <p:nvPr/>
        </p:nvCxnSpPr>
        <p:spPr>
          <a:xfrm>
            <a:off x="6975503" y="2327415"/>
            <a:ext cx="5269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41C71-CA76-9B40-A4EE-871DF0B4FE66}"/>
              </a:ext>
            </a:extLst>
          </p:cNvPr>
          <p:cNvSpPr txBox="1"/>
          <p:nvPr/>
        </p:nvSpPr>
        <p:spPr>
          <a:xfrm>
            <a:off x="7422174" y="1819583"/>
            <a:ext cx="170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Preventively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</a:rPr>
              <a:t>refresh the victim 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21485-E543-1272-64A6-DFAA13F2D281}"/>
              </a:ext>
            </a:extLst>
          </p:cNvPr>
          <p:cNvSpPr txBox="1"/>
          <p:nvPr/>
        </p:nvSpPr>
        <p:spPr>
          <a:xfrm>
            <a:off x="6853520" y="1927305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</a:rPr>
              <a:t>Yes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9A65AC-277B-08C8-80EE-8E0AC45BDAF1}"/>
              </a:ext>
            </a:extLst>
          </p:cNvPr>
          <p:cNvGrpSpPr/>
          <p:nvPr/>
        </p:nvGrpSpPr>
        <p:grpSpPr>
          <a:xfrm>
            <a:off x="402712" y="2668967"/>
            <a:ext cx="7872746" cy="691489"/>
            <a:chOff x="417971" y="2668967"/>
            <a:chExt cx="7872746" cy="6914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2EF4E3-EE5D-198D-5CF7-569257FF7E60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 flipH="1">
              <a:off x="1098478" y="2668967"/>
              <a:ext cx="1" cy="2913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3DB21-CFD3-B5B7-34C9-8691C06E6359}"/>
                </a:ext>
              </a:extLst>
            </p:cNvPr>
            <p:cNvSpPr txBox="1"/>
            <p:nvPr/>
          </p:nvSpPr>
          <p:spPr>
            <a:xfrm>
              <a:off x="417971" y="2960346"/>
              <a:ext cx="1361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victim row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F1B5B60-2779-F1F7-A6AA-27ED592485CE}"/>
                </a:ext>
              </a:extLst>
            </p:cNvPr>
            <p:cNvCxnSpPr>
              <a:stCxn id="33" idx="3"/>
              <a:endCxn id="24" idx="2"/>
            </p:cNvCxnSpPr>
            <p:nvPr/>
          </p:nvCxnSpPr>
          <p:spPr>
            <a:xfrm flipV="1">
              <a:off x="1778985" y="2835246"/>
              <a:ext cx="6511732" cy="32515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96820D-5AA3-A9C0-DD84-0BAF0AD740AC}"/>
              </a:ext>
            </a:extLst>
          </p:cNvPr>
          <p:cNvSpPr/>
          <p:nvPr/>
        </p:nvSpPr>
        <p:spPr>
          <a:xfrm>
            <a:off x="2963906" y="3543995"/>
            <a:ext cx="1397017" cy="517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Svärd</a:t>
            </a:r>
            <a:endParaRPr lang="en-US" sz="2800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22CBC46-E2F6-50CB-960E-DD29BE069DC3}"/>
              </a:ext>
            </a:extLst>
          </p:cNvPr>
          <p:cNvCxnSpPr>
            <a:cxnSpLocks/>
            <a:stCxn id="33" idx="2"/>
            <a:endCxn id="40" idx="1"/>
          </p:cNvCxnSpPr>
          <p:nvPr/>
        </p:nvCxnSpPr>
        <p:spPr>
          <a:xfrm rot="16200000" flipH="1">
            <a:off x="1802489" y="2641185"/>
            <a:ext cx="442147" cy="1880687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9BB0570-6E76-1328-22FA-DC1BA4C30132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360923" y="2918310"/>
            <a:ext cx="1890334" cy="884293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2E652F-9FF7-BF08-10FB-2CA9D790CCFD}"/>
              </a:ext>
            </a:extLst>
          </p:cNvPr>
          <p:cNvGrpSpPr/>
          <p:nvPr/>
        </p:nvGrpSpPr>
        <p:grpSpPr>
          <a:xfrm>
            <a:off x="5523512" y="1734109"/>
            <a:ext cx="1448492" cy="1181790"/>
            <a:chOff x="5542270" y="2151778"/>
            <a:chExt cx="1448492" cy="118179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8FB089-0CDC-69D0-604D-51E95B78F4CF}"/>
                </a:ext>
              </a:extLst>
            </p:cNvPr>
            <p:cNvSpPr/>
            <p:nvPr/>
          </p:nvSpPr>
          <p:spPr>
            <a:xfrm>
              <a:off x="5542270" y="2151778"/>
              <a:ext cx="1448492" cy="1181790"/>
            </a:xfrm>
            <a:prstGeom prst="diamond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75D1F5-1FBE-DC03-A9A5-21D69E22D54D}"/>
                </a:ext>
              </a:extLst>
            </p:cNvPr>
            <p:cNvSpPr txBox="1"/>
            <p:nvPr/>
          </p:nvSpPr>
          <p:spPr>
            <a:xfrm>
              <a:off x="5687586" y="2646762"/>
              <a:ext cx="1156279" cy="33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0"/>
                </a:lnSpc>
              </a:pPr>
              <a:r>
                <a:rPr lang="en-US" sz="4400" b="1" dirty="0">
                  <a:latin typeface="Cambria" panose="02040503050406030204" pitchFamily="18" charset="0"/>
                </a:rPr>
                <a:t>&gt;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ambria" panose="02040503050406030204" pitchFamily="18" charset="0"/>
                </a:rPr>
                <a:t>Threshold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A6DB8-85F4-1D30-9EEF-605C7EB09248}"/>
              </a:ext>
            </a:extLst>
          </p:cNvPr>
          <p:cNvSpPr/>
          <p:nvPr/>
        </p:nvSpPr>
        <p:spPr>
          <a:xfrm>
            <a:off x="5034262" y="1819582"/>
            <a:ext cx="325118" cy="12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D7EA01-BF5D-631A-36CA-979D74BD9756}"/>
              </a:ext>
            </a:extLst>
          </p:cNvPr>
          <p:cNvSpPr/>
          <p:nvPr/>
        </p:nvSpPr>
        <p:spPr>
          <a:xfrm>
            <a:off x="1" y="4168861"/>
            <a:ext cx="9128740" cy="97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dynamically tunes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PARA’s threshold </a:t>
            </a:r>
            <a:b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to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victim row’s vulnerability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53EC364-E677-1EFA-A55E-366B233C59EC}"/>
              </a:ext>
            </a:extLst>
          </p:cNvPr>
          <p:cNvSpPr/>
          <p:nvPr/>
        </p:nvSpPr>
        <p:spPr>
          <a:xfrm>
            <a:off x="69447" y="1466054"/>
            <a:ext cx="9009310" cy="1973051"/>
          </a:xfrm>
          <a:prstGeom prst="roundRect">
            <a:avLst>
              <a:gd name="adj" fmla="val 12023"/>
            </a:avLst>
          </a:pr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A5C27B-CC64-254E-1E6D-4D272741A858}"/>
              </a:ext>
            </a:extLst>
          </p:cNvPr>
          <p:cNvSpPr txBox="1"/>
          <p:nvPr/>
        </p:nvSpPr>
        <p:spPr>
          <a:xfrm>
            <a:off x="-1555" y="5208871"/>
            <a:ext cx="868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</a:rPr>
              <a:t>Svärd</a:t>
            </a:r>
            <a:r>
              <a:rPr lang="en-US" sz="2400" dirty="0">
                <a:latin typeface="Cambria" panose="02040503050406030204" pitchFamily="18" charset="0"/>
              </a:rPr>
              <a:t> works with </a:t>
            </a:r>
            <a:r>
              <a:rPr lang="en-US" sz="2400" b="1" dirty="0">
                <a:latin typeface="Cambria" panose="02040503050406030204" pitchFamily="18" charset="0"/>
              </a:rPr>
              <a:t>many read disturbance solutions</a:t>
            </a:r>
            <a:r>
              <a:rPr lang="en-US" sz="2400" dirty="0">
                <a:latin typeface="Cambria" panose="02040503050406030204" pitchFamily="18" charset="0"/>
              </a:rPr>
              <a:t>, including: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618947-86C1-9DCE-7012-1ADBD8C76EA7}"/>
              </a:ext>
            </a:extLst>
          </p:cNvPr>
          <p:cNvSpPr txBox="1"/>
          <p:nvPr/>
        </p:nvSpPr>
        <p:spPr>
          <a:xfrm>
            <a:off x="-77552" y="5660004"/>
            <a:ext cx="20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Yaglikci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+, HPCA’21]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CF46D-BAF3-F1BF-8E83-44A457020FD8}"/>
              </a:ext>
            </a:extLst>
          </p:cNvPr>
          <p:cNvSpPr txBox="1"/>
          <p:nvPr/>
        </p:nvSpPr>
        <p:spPr>
          <a:xfrm>
            <a:off x="2249801" y="5658086"/>
            <a:ext cx="199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Hydra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Cambria" panose="02040503050406030204" pitchFamily="18" charset="0"/>
              </a:rPr>
              <a:t>[Qureshi+, ISCA’22]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44F9E7-7CFA-0722-8551-E50FBD307B2F}"/>
              </a:ext>
            </a:extLst>
          </p:cNvPr>
          <p:cNvSpPr txBox="1"/>
          <p:nvPr/>
        </p:nvSpPr>
        <p:spPr>
          <a:xfrm>
            <a:off x="4488607" y="5658086"/>
            <a:ext cx="259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RRS</a:t>
            </a:r>
            <a:b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Saileshwar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mbria" panose="02040503050406030204" pitchFamily="18" charset="0"/>
              </a:rPr>
              <a:t>+, ASPLOS’22]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AEE795-780E-8AA5-BF1F-59717717CD3F}"/>
              </a:ext>
            </a:extLst>
          </p:cNvPr>
          <p:cNvSpPr txBox="1"/>
          <p:nvPr/>
        </p:nvSpPr>
        <p:spPr>
          <a:xfrm>
            <a:off x="7027225" y="5654367"/>
            <a:ext cx="214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AQUA</a:t>
            </a:r>
            <a:b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600" b="1" dirty="0">
                <a:solidFill>
                  <a:srgbClr val="7030A0"/>
                </a:solidFill>
                <a:latin typeface="Cambria" panose="02040503050406030204" pitchFamily="18" charset="0"/>
              </a:rPr>
              <a:t>[Saxena+, MICRO’22]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B14C98-EB68-8F0D-3C36-EEDE9C054770}"/>
              </a:ext>
            </a:extLst>
          </p:cNvPr>
          <p:cNvSpPr txBox="1"/>
          <p:nvPr/>
        </p:nvSpPr>
        <p:spPr>
          <a:xfrm>
            <a:off x="1065828" y="346810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Less vulnerable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0580D-36F6-673E-CBF1-37726D39FEC2}"/>
              </a:ext>
            </a:extLst>
          </p:cNvPr>
          <p:cNvSpPr txBox="1"/>
          <p:nvPr/>
        </p:nvSpPr>
        <p:spPr>
          <a:xfrm>
            <a:off x="4322077" y="3455479"/>
            <a:ext cx="198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Higher threshold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34F50D-3DAA-04E0-9263-DB4748D48DEB}"/>
              </a:ext>
            </a:extLst>
          </p:cNvPr>
          <p:cNvSpPr txBox="1"/>
          <p:nvPr/>
        </p:nvSpPr>
        <p:spPr>
          <a:xfrm>
            <a:off x="1069390" y="3799446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917DCC-50AC-4F1E-CA69-4A963422252C}"/>
              </a:ext>
            </a:extLst>
          </p:cNvPr>
          <p:cNvSpPr txBox="1"/>
          <p:nvPr/>
        </p:nvSpPr>
        <p:spPr>
          <a:xfrm>
            <a:off x="4325639" y="378681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Lower threshold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735730-4F05-77D6-6220-8F4F77A62AD3}"/>
              </a:ext>
            </a:extLst>
          </p:cNvPr>
          <p:cNvSpPr txBox="1"/>
          <p:nvPr/>
        </p:nvSpPr>
        <p:spPr>
          <a:xfrm>
            <a:off x="6197233" y="3455479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Fewer refresh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742B73-07BA-3051-0346-8DD8596F90EA}"/>
              </a:ext>
            </a:extLst>
          </p:cNvPr>
          <p:cNvSpPr txBox="1"/>
          <p:nvPr/>
        </p:nvSpPr>
        <p:spPr>
          <a:xfrm>
            <a:off x="6181520" y="3786819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aggressive refresh</a:t>
            </a:r>
          </a:p>
        </p:txBody>
      </p:sp>
    </p:spTree>
    <p:extLst>
      <p:ext uri="{BB962C8B-B14F-4D97-AF65-F5344CB8AC3E}">
        <p14:creationId xmlns:p14="http://schemas.microsoft.com/office/powerpoint/2010/main" val="36731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0" grpId="0" animBg="1"/>
      <p:bldP spid="59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swimmers in a race">
            <a:extLst>
              <a:ext uri="{FF2B5EF4-FFF2-40B4-BE49-F238E27FC236}">
                <a16:creationId xmlns:a16="http://schemas.microsoft.com/office/drawing/2014/main" id="{7FFEF99A-7923-0064-0126-CB66AF1E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65201"/>
            <a:ext cx="9144000" cy="58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90AE-DAE7-4F74-A985-A2B36BF0EC7F}"/>
              </a:ext>
            </a:extLst>
          </p:cNvPr>
          <p:cNvSpPr/>
          <p:nvPr/>
        </p:nvSpPr>
        <p:spPr>
          <a:xfrm>
            <a:off x="-2266" y="-8477"/>
            <a:ext cx="9146266" cy="6866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4A864-9ECD-445B-60A1-BCCCE97C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Read Disturbance – Swimming Pool Analogy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C92178-1A0A-A254-17BB-10C488098AEA}"/>
              </a:ext>
            </a:extLst>
          </p:cNvPr>
          <p:cNvGrpSpPr/>
          <p:nvPr/>
        </p:nvGrpSpPr>
        <p:grpSpPr>
          <a:xfrm>
            <a:off x="-3" y="965200"/>
            <a:ext cx="9144003" cy="6091238"/>
            <a:chOff x="-3" y="965200"/>
            <a:chExt cx="9144003" cy="60912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2E31B-8463-B0F8-41D6-C0DADBB02CF8}"/>
                </a:ext>
              </a:extLst>
            </p:cNvPr>
            <p:cNvCxnSpPr/>
            <p:nvPr/>
          </p:nvCxnSpPr>
          <p:spPr>
            <a:xfrm flipH="1">
              <a:off x="2486024" y="965201"/>
              <a:ext cx="1057275" cy="6091237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FAAD93-3279-4F49-4A22-C240AB146B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5010" y="965200"/>
              <a:ext cx="685803" cy="609123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B5E8E7-B543-5647-269D-F02BC252D95B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97" y="965200"/>
              <a:ext cx="1219203" cy="2935288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D9D5-E0BE-BC31-8174-D484A15BA649}"/>
                </a:ext>
              </a:extLst>
            </p:cNvPr>
            <p:cNvCxnSpPr>
              <a:cxnSpLocks/>
              <a:endCxn id="1026" idx="1"/>
            </p:cNvCxnSpPr>
            <p:nvPr/>
          </p:nvCxnSpPr>
          <p:spPr>
            <a:xfrm flipH="1">
              <a:off x="-3" y="965200"/>
              <a:ext cx="1433512" cy="2941639"/>
            </a:xfrm>
            <a:prstGeom prst="line">
              <a:avLst/>
            </a:prstGeom>
            <a:ln w="1428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E7EA6-1EF5-1DD0-5523-58885A7FF256}"/>
              </a:ext>
            </a:extLst>
          </p:cNvPr>
          <p:cNvCxnSpPr>
            <a:cxnSpLocks/>
          </p:cNvCxnSpPr>
          <p:nvPr/>
        </p:nvCxnSpPr>
        <p:spPr>
          <a:xfrm flipV="1">
            <a:off x="4634798" y="965200"/>
            <a:ext cx="0" cy="4313199"/>
          </a:xfrm>
          <a:prstGeom prst="straightConnector1">
            <a:avLst/>
          </a:prstGeom>
          <a:ln w="381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08DD6-7D22-D2E4-5318-EF54CA97A5B0}"/>
              </a:ext>
            </a:extLst>
          </p:cNvPr>
          <p:cNvGrpSpPr/>
          <p:nvPr/>
        </p:nvGrpSpPr>
        <p:grpSpPr>
          <a:xfrm>
            <a:off x="1949109" y="1757363"/>
            <a:ext cx="5394666" cy="2143125"/>
            <a:chOff x="303023" y="2357355"/>
            <a:chExt cx="4424510" cy="21431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1DEEF-461C-1641-FB3E-741321B3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3557623"/>
              <a:ext cx="1721402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39B7D-18E5-A6C8-72EC-CB7E85B9E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131" y="2357355"/>
              <a:ext cx="1287833" cy="107164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15617A-2096-3610-F4D7-27007F95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03023" y="3557623"/>
              <a:ext cx="1766935" cy="942857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B09621-BA94-16DB-F136-89E7D4C1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9" y="2457485"/>
              <a:ext cx="1395459" cy="971515"/>
            </a:xfrm>
            <a:prstGeom prst="straightConnector1">
              <a:avLst/>
            </a:prstGeom>
            <a:ln w="1905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9336951-ED05-3A82-22AE-A5EC48C4037A}"/>
              </a:ext>
            </a:extLst>
          </p:cNvPr>
          <p:cNvSpPr/>
          <p:nvPr/>
        </p:nvSpPr>
        <p:spPr>
          <a:xfrm>
            <a:off x="0" y="5460995"/>
            <a:ext cx="9143997" cy="942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EFA21A-A549-836C-0DFA-0BA2FEE828FC}"/>
              </a:ext>
            </a:extLst>
          </p:cNvPr>
          <p:cNvSpPr/>
          <p:nvPr/>
        </p:nvSpPr>
        <p:spPr>
          <a:xfrm>
            <a:off x="-2266" y="5454645"/>
            <a:ext cx="9146263" cy="942857"/>
          </a:xfrm>
          <a:prstGeom prst="rect">
            <a:avLst/>
          </a:prstGeom>
          <a:solidFill>
            <a:srgbClr val="C00000">
              <a:alpha val="29804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2738" algn="ctr"/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Swimming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in a lane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disturbs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nearby 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8A1D-A85C-247B-26F5-3EB0EE2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ADC-8857-5619-65C8-F765CAE17F6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Svärd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: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+mj-cs"/>
              </a:rPr>
              <a:t>Metadata Management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EBBDC-EC55-657C-0C6C-B194CD50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2"/>
            <a:ext cx="9143999" cy="55383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Classifies DRAM rows into </a:t>
            </a:r>
            <a:r>
              <a:rPr lang="en-US" b="1" dirty="0">
                <a:solidFill>
                  <a:srgbClr val="C00000"/>
                </a:solidFill>
              </a:rPr>
              <a:t>several vulnerability bins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	Maintains </a:t>
            </a:r>
            <a:r>
              <a:rPr lang="en-US" sz="2000" b="1" dirty="0">
                <a:solidFill>
                  <a:srgbClr val="C00000"/>
                </a:solidFill>
              </a:rPr>
              <a:t>a few (e.g., four) bits</a:t>
            </a:r>
            <a:r>
              <a:rPr lang="en-US" sz="2000" dirty="0">
                <a:solidFill>
                  <a:srgbClr val="C00000"/>
                </a:solidFill>
              </a:rPr>
              <a:t> per DRAM row</a:t>
            </a:r>
          </a:p>
          <a:p>
            <a:pPr>
              <a:spcBef>
                <a:spcPts val="2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Implemented </a:t>
            </a:r>
            <a:r>
              <a:rPr lang="en-US" b="1" dirty="0"/>
              <a:t>where the read disturbance solution is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rgbClr val="7030A0"/>
                </a:solidFill>
              </a:rPr>
              <a:t>Memory controller-based implementation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Metadata can be maintained in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SRAM table in the memory controller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Data integrity bits in the DRAM chip</a:t>
            </a:r>
          </a:p>
          <a:p>
            <a:pPr lvl="1"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…</a:t>
            </a:r>
          </a:p>
          <a:p>
            <a:pPr>
              <a:spcBef>
                <a:spcPts val="2000"/>
              </a:spcBef>
              <a:buClr>
                <a:schemeClr val="tx1"/>
              </a:buClr>
            </a:pP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In-DRAM implementation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400"/>
              </a:spcBef>
              <a:buClr>
                <a:schemeClr val="tx1"/>
              </a:buClr>
              <a:buNone/>
              <a:tabLst>
                <a:tab pos="219075" algn="l"/>
              </a:tabLs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Metadata can be maintained in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DRAM rows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Separate DRAM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AE74-9836-12C6-9E8C-8E1CC3E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4B39-79F2-B30D-0CE0-480C4C43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56E6-C1D9-C680-C6B1-E816285D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48D6-FC02-00F5-EDBD-E403B3D1D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/>
              <a:t>Cycle-level simulations using </a:t>
            </a:r>
            <a:r>
              <a:rPr lang="en-US" b="1" dirty="0" err="1"/>
              <a:t>Ramulator</a:t>
            </a:r>
            <a:r>
              <a:rPr lang="en-US" b="1" dirty="0"/>
              <a:t> 2.0 </a:t>
            </a:r>
            <a:r>
              <a:rPr lang="en-US" sz="1800" dirty="0"/>
              <a:t>[Luo+, CAL 2023]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https://github.com/CMU-SAFARI/ramulator2</a:t>
            </a:r>
            <a:r>
              <a:rPr lang="en-US" sz="1800" dirty="0"/>
              <a:t> 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System Configuration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>
                <a:solidFill>
                  <a:srgbClr val="7030A0"/>
                </a:solidFill>
              </a:rPr>
              <a:t>Workloads</a:t>
            </a:r>
            <a:r>
              <a:rPr lang="en-US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</a:rPr>
              <a:t>120 </a:t>
            </a:r>
            <a:r>
              <a:rPr lang="en-US" dirty="0">
                <a:solidFill>
                  <a:srgbClr val="7030A0"/>
                </a:solidFill>
              </a:rPr>
              <a:t>different</a:t>
            </a:r>
            <a:r>
              <a:rPr lang="en-US" b="1" dirty="0">
                <a:solidFill>
                  <a:srgbClr val="7030A0"/>
                </a:solidFill>
              </a:rPr>
              <a:t> 8-core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multiprogrammed</a:t>
            </a:r>
            <a:r>
              <a:rPr lang="en-US" dirty="0">
                <a:solidFill>
                  <a:srgbClr val="7030A0"/>
                </a:solidFill>
              </a:rPr>
              <a:t> workloads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	                from </a:t>
            </a:r>
            <a:r>
              <a:rPr lang="en-US" b="1" dirty="0">
                <a:solidFill>
                  <a:srgbClr val="7030A0"/>
                </a:solidFill>
              </a:rPr>
              <a:t>SPEC CPU2006, SPEC CPU2017, TPC,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		  </a:t>
            </a:r>
            <a:r>
              <a:rPr lang="en-US" b="1" dirty="0" err="1">
                <a:solidFill>
                  <a:srgbClr val="7030A0"/>
                </a:solidFill>
              </a:rPr>
              <a:t>MediaBench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b="1" dirty="0">
                <a:solidFill>
                  <a:srgbClr val="7030A0"/>
                </a:solidFill>
              </a:rPr>
              <a:t> YCSB</a:t>
            </a:r>
            <a:r>
              <a:rPr lang="en-US" dirty="0">
                <a:solidFill>
                  <a:srgbClr val="7030A0"/>
                </a:solidFill>
              </a:rPr>
              <a:t> benchmark suites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with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AQUA,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BlockHammer, PARA, Hydra,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RRS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b="1" u="sng" dirty="0" err="1">
                <a:solidFill>
                  <a:srgbClr val="C00000"/>
                </a:solidFill>
              </a:rPr>
              <a:t>HC</a:t>
            </a:r>
            <a:r>
              <a:rPr lang="en-US" b="1" u="sng" baseline="-25000" dirty="0" err="1">
                <a:solidFill>
                  <a:srgbClr val="C00000"/>
                </a:solidFill>
              </a:rPr>
              <a:t>first</a:t>
            </a:r>
            <a:r>
              <a:rPr lang="en-US" dirty="0">
                <a:solidFill>
                  <a:srgbClr val="C00000"/>
                </a:solidFill>
              </a:rPr>
              <a:t>: {4K, 2K, 1K, 512, 256, 128, 64} hammers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Minimum </a:t>
            </a:r>
            <a:r>
              <a:rPr lang="en-US" b="1" dirty="0">
                <a:solidFill>
                  <a:srgbClr val="C00000"/>
                </a:solidFill>
              </a:rPr>
              <a:t>hammer count </a:t>
            </a:r>
            <a:r>
              <a:rPr lang="en-US" dirty="0">
                <a:solidFill>
                  <a:srgbClr val="C00000"/>
                </a:solidFill>
              </a:rPr>
              <a:t>needed to induce </a:t>
            </a:r>
            <a:r>
              <a:rPr lang="en-US" b="1" dirty="0">
                <a:solidFill>
                  <a:srgbClr val="C00000"/>
                </a:solidFill>
              </a:rPr>
              <a:t>the first bitflip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667F10-AC41-CFFD-66E5-5DA57048E0D0}"/>
              </a:ext>
            </a:extLst>
          </p:cNvPr>
          <p:cNvGraphicFramePr>
            <a:graphicFrameLocks noGrp="1"/>
          </p:cNvGraphicFramePr>
          <p:nvPr/>
        </p:nvGraphicFramePr>
        <p:xfrm>
          <a:off x="354185" y="2153842"/>
          <a:ext cx="8435626" cy="147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275">
                  <a:extLst>
                    <a:ext uri="{9D8B030D-6E8A-4147-A177-3AD203B41FA5}">
                      <a16:colId xmlns:a16="http://schemas.microsoft.com/office/drawing/2014/main" val="665094914"/>
                    </a:ext>
                  </a:extLst>
                </a:gridCol>
                <a:gridCol w="6071351">
                  <a:extLst>
                    <a:ext uri="{9D8B030D-6E8A-4147-A177-3AD203B41FA5}">
                      <a16:colId xmlns:a16="http://schemas.microsoft.com/office/drawing/2014/main" val="3696056374"/>
                    </a:ext>
                  </a:extLst>
                </a:gridCol>
              </a:tblGrid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Processor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3.2 GHz, 8 core, 4-wide issue, 128-entry instr. window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580131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Last-Level Cache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64-byte cache line,  8-way set-associative, 8 MB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2357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Memory Scheduler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FR-FCFS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51219"/>
                  </a:ext>
                </a:extLst>
              </a:tr>
              <a:tr h="2273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Address Mapping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Minimalistic Open Pages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41590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Main Memory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" panose="02040503050406030204" pitchFamily="18" charset="0"/>
                        </a:rPr>
                        <a:t>DDR4, 4 bank group, 4 banks per bank group (16 banks per rank)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55117"/>
                  </a:ext>
                </a:extLst>
              </a:tr>
              <a:tr h="25223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7758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43487D6-0242-4B8A-CE43-A0E2C4B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6D8B-B82C-88A0-E4F2-D4071AB2F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9F705-4B40-C7BF-424F-E509F6C36770}"/>
              </a:ext>
            </a:extLst>
          </p:cNvPr>
          <p:cNvSpPr/>
          <p:nvPr/>
        </p:nvSpPr>
        <p:spPr>
          <a:xfrm>
            <a:off x="2990336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EBBB-133D-2E01-2CB6-C6C3B2CD2D58}"/>
              </a:ext>
            </a:extLst>
          </p:cNvPr>
          <p:cNvSpPr/>
          <p:nvPr/>
        </p:nvSpPr>
        <p:spPr>
          <a:xfrm>
            <a:off x="5772985" y="2294303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DF4B6-33D5-3AFD-9379-B7184AFFC5B7}"/>
              </a:ext>
            </a:extLst>
          </p:cNvPr>
          <p:cNvSpPr txBox="1"/>
          <p:nvPr/>
        </p:nvSpPr>
        <p:spPr>
          <a:xfrm>
            <a:off x="7627255" y="2133090"/>
            <a:ext cx="222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Reduction in Performance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83BD7-64AE-A867-7D99-9430B64D4199}"/>
              </a:ext>
            </a:extLst>
          </p:cNvPr>
          <p:cNvSpPr txBox="1"/>
          <p:nvPr/>
        </p:nvSpPr>
        <p:spPr>
          <a:xfrm>
            <a:off x="1098677" y="5181089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F19EF-85E8-73A6-7A1C-E6DB0782AA06}"/>
              </a:ext>
            </a:extLst>
          </p:cNvPr>
          <p:cNvSpPr txBox="1"/>
          <p:nvPr/>
        </p:nvSpPr>
        <p:spPr>
          <a:xfrm rot="16200000">
            <a:off x="-861840" y="3095098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28DF3-1297-85F8-5746-9BD7F81B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CB6B22-55E3-C030-FCA0-916B560CCB3C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D1E2096-E931-983E-C0ED-4B79109E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E9D60-ECA8-F434-7C6B-4AA3F35631CD}"/>
              </a:ext>
            </a:extLst>
          </p:cNvPr>
          <p:cNvSpPr txBox="1"/>
          <p:nvPr/>
        </p:nvSpPr>
        <p:spPr>
          <a:xfrm>
            <a:off x="7706059" y="3031555"/>
            <a:ext cx="1035861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1.95x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Speedup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D1AA1-F531-827D-ABE2-8F140B707C7C}"/>
              </a:ext>
            </a:extLst>
          </p:cNvPr>
          <p:cNvCxnSpPr>
            <a:cxnSpLocks/>
          </p:cNvCxnSpPr>
          <p:nvPr/>
        </p:nvCxnSpPr>
        <p:spPr>
          <a:xfrm flipV="1">
            <a:off x="7588122" y="2215896"/>
            <a:ext cx="0" cy="1417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B88717B-D926-2D48-AAEA-63FC7C1836AD}"/>
              </a:ext>
            </a:extLst>
          </p:cNvPr>
          <p:cNvGraphicFramePr>
            <a:graphicFrameLocks/>
          </p:cNvGraphicFramePr>
          <p:nvPr/>
        </p:nvGraphicFramePr>
        <p:xfrm>
          <a:off x="844422" y="1713790"/>
          <a:ext cx="6743700" cy="350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FE11675-0D1C-F7F5-2481-ABF34B3F5FBF}"/>
              </a:ext>
            </a:extLst>
          </p:cNvPr>
          <p:cNvSpPr txBox="1"/>
          <p:nvPr/>
        </p:nvSpPr>
        <p:spPr>
          <a:xfrm>
            <a:off x="4115303" y="1430075"/>
            <a:ext cx="913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PARA</a:t>
            </a:r>
            <a:endParaRPr lang="en-US" dirty="0">
              <a:latin typeface="Cambria" panose="02040503050406030204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B3423-49BD-4A36-9967-CF41DDFC250B}"/>
              </a:ext>
            </a:extLst>
          </p:cNvPr>
          <p:cNvSpPr/>
          <p:nvPr/>
        </p:nvSpPr>
        <p:spPr>
          <a:xfrm>
            <a:off x="3487119" y="3316514"/>
            <a:ext cx="216976" cy="992015"/>
          </a:xfrm>
          <a:prstGeom prst="rightBrace">
            <a:avLst>
              <a:gd name="adj1" fmla="val 4512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95F3-6501-04B0-A735-76E68B2C0007}"/>
              </a:ext>
            </a:extLst>
          </p:cNvPr>
          <p:cNvSpPr txBox="1"/>
          <p:nvPr/>
        </p:nvSpPr>
        <p:spPr>
          <a:xfrm>
            <a:off x="3683430" y="3206823"/>
            <a:ext cx="239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Evaluated for three different vulnerability profiles gathered from real DRAM modules</a:t>
            </a:r>
          </a:p>
        </p:txBody>
      </p:sp>
    </p:spTree>
    <p:extLst>
      <p:ext uri="{BB962C8B-B14F-4D97-AF65-F5344CB8AC3E}">
        <p14:creationId xmlns:p14="http://schemas.microsoft.com/office/powerpoint/2010/main" val="736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2" grpId="0" animBg="1"/>
      <p:bldGraphic spid="18" grpId="0" uiExpand="1">
        <p:bldSub>
          <a:bldChart bld="series" animBg="0"/>
        </p:bldSub>
      </p:bldGraphic>
      <p:bldP spid="2" grpId="0" animBg="1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6620-9C6C-4DC9-6F00-DE9CF998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A0CC81-3FD2-DE64-DBC4-4B7A939E3E4F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220A6-5627-AF53-DAD8-14792B031759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57567-2E21-4ADB-7278-69CADB65A9A4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E72CB-6C9A-D8E4-2A76-0AF375A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0A1BCA6-537F-5F69-38FA-E8F4B1EB4F64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F0B180-984B-267A-1FF8-3D10E1D2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2CEF8-025A-F5EA-DC3C-C57B40E5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48AF9-6606-443D-1C60-A787528E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F6DE5-0AD0-1AA8-A764-F22BACD8D133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FFF1B7-DF62-9933-9839-4D320ADA3B3E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E0FCE-B3AE-B6F2-8E3B-1774A2F4AD02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FEFA8-A34A-B09F-4B9B-6BC6C529603D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3A110-8E8A-EE31-F07A-FC677318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28F58-8547-9B34-3C5B-7F274942B9AA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72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2EA0-7E50-9D71-6331-DB6C7312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8C559-B1FC-564D-8AB2-347FC6495522}"/>
              </a:ext>
            </a:extLst>
          </p:cNvPr>
          <p:cNvSpPr/>
          <p:nvPr/>
        </p:nvSpPr>
        <p:spPr>
          <a:xfrm>
            <a:off x="3060314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85611-1E00-930E-631B-B10FFC1C52F5}"/>
              </a:ext>
            </a:extLst>
          </p:cNvPr>
          <p:cNvSpPr/>
          <p:nvPr/>
        </p:nvSpPr>
        <p:spPr>
          <a:xfrm>
            <a:off x="5842963" y="1891967"/>
            <a:ext cx="30480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DDCFF-BD8A-01FB-B907-4D115940F06A}"/>
              </a:ext>
            </a:extLst>
          </p:cNvPr>
          <p:cNvSpPr txBox="1"/>
          <p:nvPr/>
        </p:nvSpPr>
        <p:spPr>
          <a:xfrm rot="16200000">
            <a:off x="-1361053" y="3117425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62535-1510-BB8D-6418-24175042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on Future Solutions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F15FACF-0DA3-8E83-ADEF-D9A4E6F9BC37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CDDB5E9-B44A-B194-EC96-FE939ACC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3B3E0-34BD-2E14-55E9-B1CE66E1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0" y="1122367"/>
            <a:ext cx="7906260" cy="2364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2C11A-29DD-D1C1-0D28-9A13DAF8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" y="3487619"/>
            <a:ext cx="3903624" cy="236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F1578-FF5E-8006-28B2-7C082C25048C}"/>
              </a:ext>
            </a:extLst>
          </p:cNvPr>
          <p:cNvSpPr txBox="1"/>
          <p:nvPr/>
        </p:nvSpPr>
        <p:spPr>
          <a:xfrm>
            <a:off x="1645623" y="5743277"/>
            <a:ext cx="6879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C8C651-C698-F411-D4EC-26BC10F30C97}"/>
              </a:ext>
            </a:extLst>
          </p:cNvPr>
          <p:cNvCxnSpPr>
            <a:cxnSpLocks/>
          </p:cNvCxnSpPr>
          <p:nvPr/>
        </p:nvCxnSpPr>
        <p:spPr>
          <a:xfrm flipV="1">
            <a:off x="4519000" y="17705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1C831-CB39-2512-20B4-CFEE6ECE8A2F}"/>
              </a:ext>
            </a:extLst>
          </p:cNvPr>
          <p:cNvCxnSpPr>
            <a:cxnSpLocks/>
          </p:cNvCxnSpPr>
          <p:nvPr/>
        </p:nvCxnSpPr>
        <p:spPr>
          <a:xfrm flipV="1">
            <a:off x="8524942" y="2105450"/>
            <a:ext cx="0" cy="7701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4BA00-6832-3CF3-45DA-4BB79852D7AA}"/>
              </a:ext>
            </a:extLst>
          </p:cNvPr>
          <p:cNvCxnSpPr>
            <a:cxnSpLocks/>
          </p:cNvCxnSpPr>
          <p:nvPr/>
        </p:nvCxnSpPr>
        <p:spPr>
          <a:xfrm flipV="1">
            <a:off x="4604863" y="4165294"/>
            <a:ext cx="0" cy="9808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DC8-ABDA-F59E-0E17-FA4CC4CBB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43" y="3486755"/>
            <a:ext cx="3903624" cy="234323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541B6-06A4-74DE-79F8-F37D39531F10}"/>
              </a:ext>
            </a:extLst>
          </p:cNvPr>
          <p:cNvCxnSpPr>
            <a:cxnSpLocks/>
          </p:cNvCxnSpPr>
          <p:nvPr/>
        </p:nvCxnSpPr>
        <p:spPr>
          <a:xfrm flipV="1">
            <a:off x="8610215" y="4514126"/>
            <a:ext cx="0" cy="331129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B7AD24-B94C-793A-267B-7072E45B8943}"/>
              </a:ext>
            </a:extLst>
          </p:cNvPr>
          <p:cNvSpPr/>
          <p:nvPr/>
        </p:nvSpPr>
        <p:spPr>
          <a:xfrm>
            <a:off x="0" y="965201"/>
            <a:ext cx="9144000" cy="54247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0E78-A2BE-94F3-C8D0-0A9A1848E34E}"/>
              </a:ext>
            </a:extLst>
          </p:cNvPr>
          <p:cNvSpPr txBox="1"/>
          <p:nvPr/>
        </p:nvSpPr>
        <p:spPr>
          <a:xfrm>
            <a:off x="2253703" y="2358895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1.63x 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05482-3453-1FF6-4BBA-8FF48D2812A2}"/>
              </a:ext>
            </a:extLst>
          </p:cNvPr>
          <p:cNvSpPr txBox="1"/>
          <p:nvPr/>
        </p:nvSpPr>
        <p:spPr>
          <a:xfrm>
            <a:off x="6270511" y="2382109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4.88x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63CD0-CDE3-52D3-130D-A59314B3737F}"/>
              </a:ext>
            </a:extLst>
          </p:cNvPr>
          <p:cNvSpPr txBox="1"/>
          <p:nvPr/>
        </p:nvSpPr>
        <p:spPr>
          <a:xfrm>
            <a:off x="6270511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1.07x Speedup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B9302-4D2C-632F-5975-F59A0B45E8FB}"/>
              </a:ext>
            </a:extLst>
          </p:cNvPr>
          <p:cNvSpPr txBox="1"/>
          <p:nvPr/>
        </p:nvSpPr>
        <p:spPr>
          <a:xfrm>
            <a:off x="2253703" y="4718612"/>
            <a:ext cx="1632178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4.80x Speedup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11E28-FCFA-4257-F101-F36600A480BA}"/>
              </a:ext>
            </a:extLst>
          </p:cNvPr>
          <p:cNvSpPr/>
          <p:nvPr/>
        </p:nvSpPr>
        <p:spPr>
          <a:xfrm>
            <a:off x="20253" y="3094996"/>
            <a:ext cx="9113481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82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3F87-1090-2971-44AE-F5983CF6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FF7-3F30-C9C5-FA95-35C4209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Variation-Aware Read Disturbance Defenses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5637-60CF-1A49-D37D-83B8A405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4001" cy="53369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 first rigorous experimental study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on the spatial variation of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DRAM read disturbance across DRAM rows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Cambria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144 DDR4 DRAM chips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three major manufacturers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rows in a bank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four banks in a DRAM chip</a:t>
            </a: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endParaRPr lang="en-US" b="1" u="sng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b="1" u="sng" dirty="0" err="1">
                <a:solidFill>
                  <a:srgbClr val="7030A0"/>
                </a:solidFill>
              </a:rPr>
              <a:t>Svärd</a:t>
            </a:r>
            <a:r>
              <a:rPr lang="en-US" sz="2000" b="1" dirty="0">
                <a:solidFill>
                  <a:srgbClr val="7030A0"/>
                </a:solidFill>
              </a:rPr>
              <a:t>: Spatial Variation-Aware Read Disturbance Defenses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rgbClr val="7030A0"/>
                </a:solidFill>
              </a:rPr>
              <a:t>Dynamically tunes </a:t>
            </a:r>
            <a:r>
              <a:rPr lang="en-US" dirty="0">
                <a:solidFill>
                  <a:srgbClr val="7030A0"/>
                </a:solidFill>
              </a:rPr>
              <a:t>a solution’s aggressiveness (e.g., perform more/less refresh) to the </a:t>
            </a:r>
            <a:r>
              <a:rPr lang="en-US" b="1" dirty="0">
                <a:solidFill>
                  <a:srgbClr val="7030A0"/>
                </a:solidFill>
              </a:rPr>
              <a:t>victim row’s vulnerability </a:t>
            </a:r>
            <a:r>
              <a:rPr lang="en-US" dirty="0">
                <a:solidFill>
                  <a:srgbClr val="7030A0"/>
                </a:solidFill>
              </a:rPr>
              <a:t>to DRAM read disturbance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dirty="0">
                <a:solidFill>
                  <a:srgbClr val="7030A0"/>
                </a:solidFill>
              </a:rPr>
              <a:t>Implemented either in </a:t>
            </a:r>
            <a:r>
              <a:rPr lang="en-US" b="1" dirty="0">
                <a:solidFill>
                  <a:srgbClr val="7030A0"/>
                </a:solidFill>
              </a:rPr>
              <a:t>the memory controller </a:t>
            </a:r>
            <a:r>
              <a:rPr lang="en-US" dirty="0">
                <a:solidFill>
                  <a:srgbClr val="7030A0"/>
                </a:solidFill>
              </a:rPr>
              <a:t>or in</a:t>
            </a:r>
            <a:r>
              <a:rPr lang="en-US" b="1" dirty="0">
                <a:solidFill>
                  <a:srgbClr val="7030A0"/>
                </a:solidFill>
              </a:rPr>
              <a:t> the DRAM chip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47F8C8-3990-DF4B-0306-5615458F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30ECE9-E793-731F-76C3-713CFC1768BA}"/>
              </a:ext>
            </a:extLst>
          </p:cNvPr>
          <p:cNvSpPr/>
          <p:nvPr/>
        </p:nvSpPr>
        <p:spPr>
          <a:xfrm>
            <a:off x="-3" y="2376720"/>
            <a:ext cx="9144000" cy="8229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varies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significantly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br>
              <a:rPr lang="en-US" sz="2400" dirty="0"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across DRAM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C8EB4-5AFA-F3B2-C482-07B9D34533FC}"/>
              </a:ext>
            </a:extLst>
          </p:cNvPr>
          <p:cNvSpPr/>
          <p:nvPr/>
        </p:nvSpPr>
        <p:spPr>
          <a:xfrm>
            <a:off x="0" y="5069839"/>
            <a:ext cx="9159262" cy="82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Svärd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significantly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reduces </a:t>
            </a:r>
            <a:b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the performance overhead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of existing solutions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5DB8-6F53-77D5-0C85-5A7597F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5985769"/>
            <a:ext cx="7086600" cy="49758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4F7834-B9B3-53B5-17E1-51A5A61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0" y="5985768"/>
            <a:ext cx="1890531" cy="37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35A3-F2EA-DEF8-2338-9550E582EC03}"/>
              </a:ext>
            </a:extLst>
          </p:cNvPr>
          <p:cNvSpPr txBox="1"/>
          <p:nvPr/>
        </p:nvSpPr>
        <p:spPr>
          <a:xfrm>
            <a:off x="1244770" y="58760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oefler Text" panose="02030602050506020203" pitchFamily="18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99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6B0-E785-9873-978E-0AA26C8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312D-D67B-B7C7-083F-751F6FE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Efficient and Scalable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A82-264E-A87A-F033-8D1074A0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4425"/>
            <a:ext cx="9143999" cy="51876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7030A0"/>
                </a:solidFill>
              </a:rPr>
              <a:t>Spatial variation in read disturbance </a:t>
            </a:r>
            <a:r>
              <a:rPr lang="en-US" b="1" dirty="0">
                <a:solidFill>
                  <a:srgbClr val="7030A0"/>
                </a:solidFill>
              </a:rPr>
              <a:t>bit error rate </a:t>
            </a:r>
            <a:r>
              <a:rPr lang="en-US" dirty="0">
                <a:solidFill>
                  <a:srgbClr val="7030A0"/>
                </a:solidFill>
              </a:rPr>
              <a:t>across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/>
              <a:t>Spatial variation of </a:t>
            </a:r>
            <a:r>
              <a:rPr lang="en-US" b="1" dirty="0" err="1"/>
              <a:t>RowPress</a:t>
            </a:r>
            <a:r>
              <a:rPr lang="en-US" b="1" dirty="0"/>
              <a:t> </a:t>
            </a:r>
            <a:r>
              <a:rPr lang="en-US" dirty="0"/>
              <a:t>across DRAM rows 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2060"/>
                </a:solidFill>
              </a:rPr>
              <a:t>Algorithms and details </a:t>
            </a:r>
            <a:r>
              <a:rPr lang="en-US" dirty="0">
                <a:solidFill>
                  <a:srgbClr val="002060"/>
                </a:solidFill>
              </a:rPr>
              <a:t>of our experiments</a:t>
            </a:r>
            <a:endParaRPr lang="en-US" sz="1900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Reverse-engineering of </a:t>
            </a:r>
            <a:r>
              <a:rPr lang="en-US" b="1" dirty="0">
                <a:solidFill>
                  <a:srgbClr val="C00000"/>
                </a:solidFill>
              </a:rPr>
              <a:t>subarray boundaries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Hardware Complexity Analysis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Chip area cost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Either 0.43% of a processor die per DRAM rank with 16 banks in the memory contr.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0.006% increase in the DRAM array (4 bits / 8KB)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 additional latency overhead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preliminary analysis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effect of aging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 DRAM read disturbance vulnerability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9EEE-1BCE-0A37-BF0C-CCB24DFF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C72C3-6BBB-ACA9-8C54-953D9450FEB2}"/>
              </a:ext>
            </a:extLst>
          </p:cNvPr>
          <p:cNvSpPr/>
          <p:nvPr/>
        </p:nvSpPr>
        <p:spPr>
          <a:xfrm>
            <a:off x="0" y="965200"/>
            <a:ext cx="9144000" cy="5883275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361E314-E115-B97A-7200-7FA73C8B0C4F}"/>
              </a:ext>
            </a:extLst>
          </p:cNvPr>
          <p:cNvSpPr txBox="1"/>
          <p:nvPr/>
        </p:nvSpPr>
        <p:spPr>
          <a:xfrm>
            <a:off x="461073" y="5785884"/>
            <a:ext cx="82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https://</a:t>
            </a:r>
            <a:r>
              <a:rPr lang="en-US" sz="2800" i="0" u="sng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arxiv.org</a:t>
            </a:r>
            <a:r>
              <a:rPr lang="en-US" sz="2800" i="0" u="sng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hlinkClick r:id="rId2"/>
              </a:rPr>
              <a:t>/pdf/2402.18652.pdf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59DB1-FFF3-8CBD-89AB-241410A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210541"/>
            <a:ext cx="7772400" cy="44369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695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45562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376100" y="4237273"/>
            <a:ext cx="6939295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86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45562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233817" y="1495088"/>
            <a:ext cx="8813201" cy="241394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57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5B818-5A04-C0FC-B864-B1AEB1A7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9143999" cy="2819400"/>
          </a:xfrm>
        </p:spPr>
        <p:txBody>
          <a:bodyPr>
            <a:normAutofit/>
          </a:bodyPr>
          <a:lstStyle/>
          <a:p>
            <a:pPr marL="215900" lvl="1" indent="0">
              <a:buClr>
                <a:schemeClr val="tx1"/>
              </a:buClr>
              <a:buNone/>
            </a:pPr>
            <a:r>
              <a:rPr lang="en-US" sz="2400" i="0" dirty="0">
                <a:effectLst/>
              </a:rPr>
              <a:t>While the memory systems</a:t>
            </a: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i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scale-up and are shared </a:t>
            </a:r>
            <a:r>
              <a:rPr lang="en-US" sz="2400" b="0" i="0" dirty="0">
                <a:effectLst/>
              </a:rPr>
              <a:t>across many users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(e.g., disaggregated memory systems)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scale-down</a:t>
            </a:r>
            <a:r>
              <a:rPr lang="en-US" sz="2400" b="0" i="0" dirty="0">
                <a:effectLst/>
              </a:rPr>
              <a:t> in manufacturing technology node size </a:t>
            </a:r>
            <a:br>
              <a:rPr lang="en-US" sz="2400" b="0" i="0" dirty="0">
                <a:effectLst/>
              </a:rPr>
            </a:br>
            <a:endParaRPr lang="en-US" sz="2400" b="0" i="0" dirty="0">
              <a:effectLst/>
            </a:endParaRPr>
          </a:p>
          <a:p>
            <a:pPr marL="482600" lvl="1" indent="-266700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effectLst/>
              </a:rPr>
              <a:t> support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processing near/using memory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7072374" y="1069640"/>
            <a:ext cx="14670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00B050"/>
                </a:solidFill>
                <a:latin typeface="Font Awesome 5 Free Regular" panose="02000503000000000000" pitchFamily="2" charset="0"/>
              </a:rPr>
              <a:t>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Energy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00B050"/>
                </a:solidFill>
                <a:latin typeface="Cambria" panose="02040503050406030204" pitchFamily="18" charset="0"/>
              </a:rPr>
              <a:t>Efficiency</a:t>
            </a:r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5068122" y="1061870"/>
            <a:ext cx="1470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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Fairness</a:t>
            </a:r>
            <a:endParaRPr lang="en-US" sz="3600" dirty="0">
              <a:ln w="3175">
                <a:noFill/>
              </a:ln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604558" y="1061870"/>
            <a:ext cx="15208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Font Awesome 5 Free Regular" panose="02000503000000000000" pitchFamily="2" charset="0"/>
              </a:rPr>
              <a:t>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250A-F29F-427A-4EF2-31A9444AE38D}"/>
              </a:ext>
            </a:extLst>
          </p:cNvPr>
          <p:cNvSpPr txBox="1"/>
          <p:nvPr/>
        </p:nvSpPr>
        <p:spPr>
          <a:xfrm>
            <a:off x="2658759" y="1068060"/>
            <a:ext cx="18759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C00000"/>
                </a:solidFill>
                <a:latin typeface="Font Awesome 5 Free Regular" panose="02000503000000000000" pitchFamily="2" charset="0"/>
              </a:rPr>
              <a:t></a:t>
            </a:r>
          </a:p>
          <a:p>
            <a:pPr algn="ctr"/>
            <a:r>
              <a:rPr lang="en-US" sz="2400" dirty="0">
                <a:ln w="3175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7D0E-820D-EF72-622B-DAF675E0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The RowHammer Vulnerability [Kim+, ISCA’14]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085F27-A4ED-C14E-AD95-8BF59A083EB0}"/>
              </a:ext>
            </a:extLst>
          </p:cNvPr>
          <p:cNvSpPr/>
          <p:nvPr/>
        </p:nvSpPr>
        <p:spPr>
          <a:xfrm>
            <a:off x="579892" y="1086419"/>
            <a:ext cx="7984215" cy="4217949"/>
          </a:xfrm>
          <a:prstGeom prst="roundRect">
            <a:avLst>
              <a:gd name="adj" fmla="val 931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B6157-A106-4B44-80E1-EDD303BA10FF}"/>
              </a:ext>
            </a:extLst>
          </p:cNvPr>
          <p:cNvCxnSpPr>
            <a:cxnSpLocks/>
          </p:cNvCxnSpPr>
          <p:nvPr/>
        </p:nvCxnSpPr>
        <p:spPr>
          <a:xfrm>
            <a:off x="1024997" y="20143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FA5B-B3FC-2849-8E6D-CC87AF1FB831}"/>
              </a:ext>
            </a:extLst>
          </p:cNvPr>
          <p:cNvCxnSpPr>
            <a:cxnSpLocks/>
          </p:cNvCxnSpPr>
          <p:nvPr/>
        </p:nvCxnSpPr>
        <p:spPr>
          <a:xfrm>
            <a:off x="1024997" y="270019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874E0-B63D-EB41-93F1-F757F837BC90}"/>
              </a:ext>
            </a:extLst>
          </p:cNvPr>
          <p:cNvCxnSpPr>
            <a:cxnSpLocks/>
          </p:cNvCxnSpPr>
          <p:nvPr/>
        </p:nvCxnSpPr>
        <p:spPr>
          <a:xfrm>
            <a:off x="1024997" y="3382198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DCADF-F6BB-2744-8F77-C4CA8D44C2E8}"/>
              </a:ext>
            </a:extLst>
          </p:cNvPr>
          <p:cNvCxnSpPr>
            <a:cxnSpLocks/>
          </p:cNvCxnSpPr>
          <p:nvPr/>
        </p:nvCxnSpPr>
        <p:spPr>
          <a:xfrm>
            <a:off x="1024997" y="4056550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29E55-0D25-E64C-A8F5-6A9F1F824F9B}"/>
              </a:ext>
            </a:extLst>
          </p:cNvPr>
          <p:cNvCxnSpPr>
            <a:cxnSpLocks/>
          </p:cNvCxnSpPr>
          <p:nvPr/>
        </p:nvCxnSpPr>
        <p:spPr>
          <a:xfrm>
            <a:off x="1024997" y="4697099"/>
            <a:ext cx="7101840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4ED067-4255-A64A-A059-8A5B04DE4C1C}"/>
              </a:ext>
            </a:extLst>
          </p:cNvPr>
          <p:cNvSpPr/>
          <p:nvPr/>
        </p:nvSpPr>
        <p:spPr>
          <a:xfrm>
            <a:off x="1436477" y="168100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884F7-A7E6-BC4D-9216-A6F9802D95B8}"/>
              </a:ext>
            </a:extLst>
          </p:cNvPr>
          <p:cNvSpPr/>
          <p:nvPr/>
        </p:nvSpPr>
        <p:spPr>
          <a:xfrm>
            <a:off x="1436477" y="4389357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36DDF-CF00-4EFC-8FAF-61206FCCE107}"/>
              </a:ext>
            </a:extLst>
          </p:cNvPr>
          <p:cNvSpPr/>
          <p:nvPr/>
        </p:nvSpPr>
        <p:spPr>
          <a:xfrm>
            <a:off x="1436477" y="2355318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9D894C-ECF9-4880-9448-3E2DA01CB7C9}"/>
              </a:ext>
            </a:extLst>
          </p:cNvPr>
          <p:cNvSpPr/>
          <p:nvPr/>
        </p:nvSpPr>
        <p:spPr>
          <a:xfrm>
            <a:off x="1436477" y="3021066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5C373-5E24-4FD4-B603-BB64ED344647}"/>
              </a:ext>
            </a:extLst>
          </p:cNvPr>
          <p:cNvSpPr/>
          <p:nvPr/>
        </p:nvSpPr>
        <p:spPr>
          <a:xfrm>
            <a:off x="1436477" y="3694365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9E57F1-27F1-447A-B3F5-49B7E8DEADBE}"/>
              </a:ext>
            </a:extLst>
          </p:cNvPr>
          <p:cNvSpPr/>
          <p:nvPr/>
        </p:nvSpPr>
        <p:spPr>
          <a:xfrm>
            <a:off x="1436477" y="4372283"/>
            <a:ext cx="6278880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  <a:latin typeface="Cambria" panose="02040503050406030204" pitchFamily="18" charset="0"/>
              </a:rPr>
              <a:t>Row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78EA9EB-F44F-45A3-9113-B89C878AFBFE}"/>
              </a:ext>
            </a:extLst>
          </p:cNvPr>
          <p:cNvSpPr txBox="1">
            <a:spLocks/>
          </p:cNvSpPr>
          <p:nvPr/>
        </p:nvSpPr>
        <p:spPr>
          <a:xfrm>
            <a:off x="75991" y="5375594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Repeatedly </a:t>
            </a:r>
            <a:r>
              <a:rPr lang="en-US" sz="2400" b="1" dirty="0">
                <a:solidFill>
                  <a:srgbClr val="538234"/>
                </a:solidFill>
              </a:rPr>
              <a:t>opening</a:t>
            </a:r>
            <a:r>
              <a:rPr lang="en-US" sz="2400" dirty="0">
                <a:solidFill>
                  <a:srgbClr val="538234"/>
                </a:solidFill>
              </a:rPr>
              <a:t> (activating)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closing</a:t>
            </a:r>
            <a:r>
              <a:rPr lang="en-US" sz="2400" dirty="0">
                <a:solidFill>
                  <a:srgbClr val="C00000"/>
                </a:solidFill>
              </a:rPr>
              <a:t> (precharging)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 DRAM row causes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RowHammer bitflips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in nearby cells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and breaks </a:t>
            </a:r>
            <a:r>
              <a:rPr lang="en-US" sz="2400" b="1" dirty="0">
                <a:solidFill>
                  <a:srgbClr val="C00000"/>
                </a:solidFill>
              </a:rPr>
              <a:t>memory isolation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C0E07-D94C-48B6-BEB6-DB89E650DAA9}"/>
              </a:ext>
            </a:extLst>
          </p:cNvPr>
          <p:cNvGrpSpPr/>
          <p:nvPr/>
        </p:nvGrpSpPr>
        <p:grpSpPr>
          <a:xfrm>
            <a:off x="1428644" y="2353340"/>
            <a:ext cx="6286713" cy="1990657"/>
            <a:chOff x="1428644" y="1937227"/>
            <a:chExt cx="6286713" cy="199065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E156D8-70F5-4C67-B453-2AF3A52022A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93F19E91-E237-4B80-9D4F-D248EBC468B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6E8814-72AD-4261-A762-E4EEB1025B22}"/>
                </a:ext>
              </a:extLst>
            </p:cNvPr>
            <p:cNvSpPr/>
            <p:nvPr/>
          </p:nvSpPr>
          <p:spPr>
            <a:xfrm>
              <a:off x="1436477" y="1937227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65DC31-76F5-4815-8DFB-122C37217C8F}"/>
                </a:ext>
              </a:extLst>
            </p:cNvPr>
            <p:cNvSpPr/>
            <p:nvPr/>
          </p:nvSpPr>
          <p:spPr>
            <a:xfrm>
              <a:off x="1436477" y="3278252"/>
              <a:ext cx="6278880" cy="649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F05092-E1D6-44BB-A59E-1BDA8528CE69}"/>
              </a:ext>
            </a:extLst>
          </p:cNvPr>
          <p:cNvGrpSpPr/>
          <p:nvPr/>
        </p:nvGrpSpPr>
        <p:grpSpPr>
          <a:xfrm>
            <a:off x="1428644" y="3020077"/>
            <a:ext cx="6286713" cy="649632"/>
            <a:chOff x="1428644" y="2603964"/>
            <a:chExt cx="6286713" cy="6496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896486-F152-49E7-B46F-6349E0B93A80}"/>
                </a:ext>
              </a:extLst>
            </p:cNvPr>
            <p:cNvSpPr/>
            <p:nvPr/>
          </p:nvSpPr>
          <p:spPr>
            <a:xfrm>
              <a:off x="1436477" y="2603964"/>
              <a:ext cx="6278880" cy="649632"/>
            </a:xfrm>
            <a:prstGeom prst="rect">
              <a:avLst/>
            </a:prstGeom>
            <a:solidFill>
              <a:srgbClr val="D8D9D8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360280D7-FF36-4E2C-8206-9D26C004139B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45717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607016-D3C8-4B92-BDB6-4E8EC9785BBD}"/>
              </a:ext>
            </a:extLst>
          </p:cNvPr>
          <p:cNvGrpSpPr/>
          <p:nvPr/>
        </p:nvGrpSpPr>
        <p:grpSpPr>
          <a:xfrm>
            <a:off x="1425311" y="3025382"/>
            <a:ext cx="6286713" cy="649632"/>
            <a:chOff x="1428644" y="2604952"/>
            <a:chExt cx="6286713" cy="6496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27DD48-A518-432B-BBDC-DCAB727C9C21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B6CB13E-8A01-492F-A9D5-56CA01915C9A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8A0D40-2A4A-4EFF-AB16-F74053223421}"/>
              </a:ext>
            </a:extLst>
          </p:cNvPr>
          <p:cNvGrpSpPr/>
          <p:nvPr/>
        </p:nvGrpSpPr>
        <p:grpSpPr>
          <a:xfrm>
            <a:off x="-7303181" y="3833980"/>
            <a:ext cx="6286713" cy="649632"/>
            <a:chOff x="1428644" y="2604952"/>
            <a:chExt cx="6286713" cy="64963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9D592F-9EFC-413D-BBDA-6EE340E691F5}"/>
                </a:ext>
              </a:extLst>
            </p:cNvPr>
            <p:cNvSpPr/>
            <p:nvPr/>
          </p:nvSpPr>
          <p:spPr>
            <a:xfrm>
              <a:off x="1436477" y="2604952"/>
              <a:ext cx="6278880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180AB318-53C1-4180-83A9-568BE5736AD0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00C2C-D80D-4BF3-A044-1E8F9765C6CA}"/>
              </a:ext>
            </a:extLst>
          </p:cNvPr>
          <p:cNvGrpSpPr/>
          <p:nvPr/>
        </p:nvGrpSpPr>
        <p:grpSpPr>
          <a:xfrm>
            <a:off x="5458418" y="2455287"/>
            <a:ext cx="2285690" cy="1794806"/>
            <a:chOff x="5458418" y="2039174"/>
            <a:chExt cx="2285690" cy="179480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5BF2EF-60F7-419B-8036-597209688DD0}"/>
                </a:ext>
              </a:extLst>
            </p:cNvPr>
            <p:cNvSpPr/>
            <p:nvPr/>
          </p:nvSpPr>
          <p:spPr>
            <a:xfrm>
              <a:off x="6016776" y="2039174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CA236-6655-4C8A-8A9E-2547A1536D41}"/>
                </a:ext>
              </a:extLst>
            </p:cNvPr>
            <p:cNvSpPr/>
            <p:nvPr/>
          </p:nvSpPr>
          <p:spPr>
            <a:xfrm>
              <a:off x="6016776" y="3372315"/>
              <a:ext cx="17273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chemeClr val="accent2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CE62B5-47F7-4D07-AA22-F6DECEC6E88A}"/>
                </a:ext>
              </a:extLst>
            </p:cNvPr>
            <p:cNvSpPr/>
            <p:nvPr/>
          </p:nvSpPr>
          <p:spPr>
            <a:xfrm>
              <a:off x="5458418" y="2685155"/>
              <a:ext cx="22856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431FD1-5BE2-2C44-B9F7-09D6F43E9360}"/>
              </a:ext>
            </a:extLst>
          </p:cNvPr>
          <p:cNvGrpSpPr/>
          <p:nvPr/>
        </p:nvGrpSpPr>
        <p:grpSpPr>
          <a:xfrm>
            <a:off x="1436070" y="3024860"/>
            <a:ext cx="6271453" cy="649632"/>
            <a:chOff x="1428644" y="2604952"/>
            <a:chExt cx="6286713" cy="6496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1496F3-3EC1-9344-A3C2-C19ACAE2471F}"/>
                </a:ext>
              </a:extLst>
            </p:cNvPr>
            <p:cNvSpPr/>
            <p:nvPr/>
          </p:nvSpPr>
          <p:spPr>
            <a:xfrm>
              <a:off x="1434175" y="2604952"/>
              <a:ext cx="6281182" cy="649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3935D28-5E78-4343-902C-540DBB9F6F02}"/>
                </a:ext>
              </a:extLst>
            </p:cNvPr>
            <p:cNvSpPr txBox="1">
              <a:spLocks/>
            </p:cNvSpPr>
            <p:nvPr/>
          </p:nvSpPr>
          <p:spPr>
            <a:xfrm>
              <a:off x="1428644" y="2637180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open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172BE-DABD-144A-A583-5E47F38C7D5C}"/>
              </a:ext>
            </a:extLst>
          </p:cNvPr>
          <p:cNvGrpSpPr/>
          <p:nvPr/>
        </p:nvGrpSpPr>
        <p:grpSpPr>
          <a:xfrm>
            <a:off x="1441587" y="3029699"/>
            <a:ext cx="6266955" cy="649632"/>
            <a:chOff x="-3913331" y="4700899"/>
            <a:chExt cx="6266955" cy="6496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440CBA-2BEC-274B-9890-215243780C35}"/>
                </a:ext>
              </a:extLst>
            </p:cNvPr>
            <p:cNvSpPr/>
            <p:nvPr/>
          </p:nvSpPr>
          <p:spPr>
            <a:xfrm>
              <a:off x="-3913331" y="4700899"/>
              <a:ext cx="6266955" cy="649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</a:rPr>
                <a:t>Row 2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2FA242F-D615-8C4E-AC81-1DDED9EF01EA}"/>
                </a:ext>
              </a:extLst>
            </p:cNvPr>
            <p:cNvSpPr txBox="1">
              <a:spLocks/>
            </p:cNvSpPr>
            <p:nvPr/>
          </p:nvSpPr>
          <p:spPr>
            <a:xfrm>
              <a:off x="-3776745" y="4729968"/>
              <a:ext cx="1390654" cy="5914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i="1">
                  <a:solidFill>
                    <a:srgbClr val="FF0000"/>
                  </a:solidFill>
                </a:rPr>
                <a:t>closed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EC301-6147-C84F-8673-82CE40BC8335}"/>
              </a:ext>
            </a:extLst>
          </p:cNvPr>
          <p:cNvSpPr/>
          <p:nvPr/>
        </p:nvSpPr>
        <p:spPr>
          <a:xfrm>
            <a:off x="9260517" y="3545059"/>
            <a:ext cx="22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solidFill>
                  <a:srgbClr val="C00000"/>
                </a:solidFill>
                <a:latin typeface="Cambria" panose="02040503050406030204" pitchFamily="18" charset="0"/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6E4A5-0DF6-F848-BCDF-6D0D92E07801}"/>
              </a:ext>
            </a:extLst>
          </p:cNvPr>
          <p:cNvSpPr/>
          <p:nvPr/>
        </p:nvSpPr>
        <p:spPr>
          <a:xfrm>
            <a:off x="579893" y="1124731"/>
            <a:ext cx="7984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Cambria" panose="02040503050406030204" pitchFamily="18" charset="0"/>
              </a:rPr>
              <a:t>DRAM Subarray</a:t>
            </a:r>
            <a:endParaRPr lang="en-US" sz="3000">
              <a:latin typeface="Cambria" panose="02040503050406030204" pitchFamily="18" charset="0"/>
            </a:endParaRP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7620920D-1E50-5D4E-8E4D-40DBD607206F}"/>
              </a:ext>
            </a:extLst>
          </p:cNvPr>
          <p:cNvSpPr/>
          <p:nvPr/>
        </p:nvSpPr>
        <p:spPr>
          <a:xfrm>
            <a:off x="5472747" y="2335112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C1C9C404-0CE3-8E42-871C-F215B43C0A09}"/>
              </a:ext>
            </a:extLst>
          </p:cNvPr>
          <p:cNvSpPr/>
          <p:nvPr/>
        </p:nvSpPr>
        <p:spPr>
          <a:xfrm>
            <a:off x="2915079" y="3663849"/>
            <a:ext cx="694249" cy="69424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A13790-8550-68F3-B4E8-90D26D7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1" grpId="0" animBg="1"/>
      <p:bldP spid="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FD62-C55C-979A-6881-C5C227D43221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467E-6BC4-6127-98E7-E038FE08D329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CEB84-CDBB-62BE-005A-77B13B1CEB35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E18B6-0AA9-39BB-0597-1EE0E4595F4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79067-726F-E2D1-F49D-F9B28EF2321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009D-6B83-862C-F3A8-B9B17FF7BBAA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" grpId="0"/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8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b="1" dirty="0">
              <a:solidFill>
                <a:srgbClr val="7030A0"/>
              </a:solidFill>
            </a:endParaRPr>
          </a:p>
          <a:p>
            <a:pPr>
              <a:buClr>
                <a:schemeClr val="tx1"/>
              </a:buClr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4A333-27E6-D772-350F-01827E539F21}"/>
              </a:ext>
            </a:extLst>
          </p:cNvPr>
          <p:cNvSpPr txBox="1">
            <a:spLocks/>
          </p:cNvSpPr>
          <p:nvPr/>
        </p:nvSpPr>
        <p:spPr>
          <a:xfrm>
            <a:off x="154368" y="965201"/>
            <a:ext cx="8989630" cy="5336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37B3-D228-3FFC-1CA0-5B6AC8D4A4A2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DCD79-8F51-70BA-6014-CAE55C5D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077D6-AA0A-791B-90AB-9705115C239C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30BBB-6733-A973-98C0-35F448CD0154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4" name="Triangle 13">
            <a:extLst>
              <a:ext uri="{FF2B5EF4-FFF2-40B4-BE49-F238E27FC236}">
                <a16:creationId xmlns:a16="http://schemas.microsoft.com/office/drawing/2014/main" id="{65DA8167-7BA3-7489-1CBB-C85A633FF9A5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6ED4D-EE7C-61B2-3F7F-B94EEB3C2C1D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8AAD0-EB88-2D7C-5C25-3722CD64A23D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9247B9-99A1-1F51-0661-6F35A84CEA01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A4CB52-8F2B-BA26-358C-01BB3E05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E05E85-92C2-18FE-BECE-BBFAE366AABA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D935C-2B09-85E6-F7D5-E923AB7FEEF8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C84A9FCF-DD3C-3830-B161-F4420DD0C0B7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A6A02C6-1920-407D-A775-A010A301F2B4}"/>
              </a:ext>
            </a:extLst>
          </p:cNvPr>
          <p:cNvSpPr txBox="1">
            <a:spLocks/>
          </p:cNvSpPr>
          <p:nvPr/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A2813-3D8E-5961-3B37-EE1D5DCD84BA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2EB9C0-D3A0-1DEA-D26E-6B96A7EE9EE5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A71339-A229-DDB4-F05D-2B6C41C7DE71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E92B4-CB6C-ED55-2D70-C3D0ACF0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B81F76-3619-8AB5-515F-1B7BC1315EA6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A4C00D-6662-04CA-0ACE-0CBDAD5CBF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472837-54B3-9908-9D03-4E47B63FBA9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3B8BA8-CDFF-3CED-117C-2E895E75645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ADB321C-F6D1-0A4D-4250-2466796C64D6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AE15-A935-FCE5-3153-40E66AB0B6E1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  <p:bldP spid="21" grpId="0" animBg="1"/>
      <p:bldP spid="2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64D-AB74-7C1C-BCA3-B24FD227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545D-D5E4-6F10-CF5F-AB27E775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191C-FFD3-7ED4-D5D3-A1DB62C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0E86-C90A-25D1-37DA-62FF15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EAA218-96C2-639C-533A-AD8BE9735227}"/>
              </a:ext>
            </a:extLst>
          </p:cNvPr>
          <p:cNvGrpSpPr/>
          <p:nvPr/>
        </p:nvGrpSpPr>
        <p:grpSpPr>
          <a:xfrm>
            <a:off x="300038" y="3013500"/>
            <a:ext cx="7268443" cy="830998"/>
            <a:chOff x="300038" y="3013500"/>
            <a:chExt cx="7268443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EC1AA-E368-E856-8039-9E583680F6FF}"/>
                </a:ext>
              </a:extLst>
            </p:cNvPr>
            <p:cNvSpPr txBox="1"/>
            <p:nvPr/>
          </p:nvSpPr>
          <p:spPr>
            <a:xfrm>
              <a:off x="300038" y="3013501"/>
              <a:ext cx="2211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RowHammer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err="1">
                  <a:latin typeface="Cambria" panose="02040503050406030204" pitchFamily="18" charset="0"/>
                </a:rPr>
                <a:t>RowPress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6A5E7D-614B-E602-DDFB-738CA364AEDB}"/>
                </a:ext>
              </a:extLst>
            </p:cNvPr>
            <p:cNvSpPr txBox="1"/>
            <p:nvPr/>
          </p:nvSpPr>
          <p:spPr>
            <a:xfrm>
              <a:off x="2811901" y="3013500"/>
              <a:ext cx="3924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Data retention time 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</a:rPr>
                <a:t>Variable retention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EE6037-6D01-F5EF-5AB9-2B648AE2C3DB}"/>
                </a:ext>
              </a:extLst>
            </p:cNvPr>
            <p:cNvSpPr txBox="1"/>
            <p:nvPr/>
          </p:nvSpPr>
          <p:spPr>
            <a:xfrm>
              <a:off x="7035963" y="3013500"/>
              <a:ext cx="53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D50-49B5-0333-64B6-8DAC089B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87A1-D6C2-90D9-9D6E-34EF62DF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7F34-C0D6-C5EE-C214-DEE81F80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Temperature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Data pattern 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Memory access pattern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Spatial variation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Voltage 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A80D0-F475-5B95-9C2A-AE122F43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8DF3105-EF89-3184-D12B-47DA64B2E4C4}"/>
              </a:ext>
            </a:extLst>
          </p:cNvPr>
          <p:cNvSpPr/>
          <p:nvPr/>
        </p:nvSpPr>
        <p:spPr>
          <a:xfrm>
            <a:off x="4114800" y="3957638"/>
            <a:ext cx="457200" cy="2043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B5756-49F9-DB2E-116D-9A3618C6ED80}"/>
              </a:ext>
            </a:extLst>
          </p:cNvPr>
          <p:cNvSpPr txBox="1"/>
          <p:nvPr/>
        </p:nvSpPr>
        <p:spPr>
          <a:xfrm>
            <a:off x="4629150" y="3825032"/>
            <a:ext cx="4514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worst-case </a:t>
            </a:r>
            <a:r>
              <a:rPr lang="en-US" sz="2400" dirty="0"/>
              <a:t>considering all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these sensitivities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</a:t>
            </a:r>
            <a:r>
              <a:rPr lang="en-US" sz="2400" b="1" dirty="0">
                <a:solidFill>
                  <a:srgbClr val="C00000"/>
                </a:solidFill>
              </a:rPr>
              <a:t>the minimum hammer count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induce a read disturbance bitflip?</a:t>
            </a:r>
          </a:p>
        </p:txBody>
      </p:sp>
    </p:spTree>
    <p:extLst>
      <p:ext uri="{BB962C8B-B14F-4D97-AF65-F5344CB8AC3E}">
        <p14:creationId xmlns:p14="http://schemas.microsoft.com/office/powerpoint/2010/main" val="17285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D601-FA0D-7F1F-2F93-1852B12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C89D-3FEA-935D-1C88-364B903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Deeper Understanding of Physics and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60AD-433E-BDBC-B8A0-472F0B5E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The effect of </a:t>
            </a:r>
            <a:r>
              <a:rPr lang="en-US" sz="2800" b="1" dirty="0">
                <a:solidFill>
                  <a:srgbClr val="7030A0"/>
                </a:solidFill>
              </a:rPr>
              <a:t>aging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Interactions</a:t>
            </a:r>
            <a:r>
              <a:rPr lang="en-US" sz="2800" dirty="0"/>
              <a:t> across different error mechanisms</a:t>
            </a:r>
          </a:p>
          <a:p>
            <a:pPr>
              <a:buClr>
                <a:schemeClr val="tx1"/>
              </a:buClr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2800" dirty="0"/>
              <a:t>What is </a:t>
            </a:r>
            <a:r>
              <a:rPr lang="en-US" sz="2800" b="1" dirty="0">
                <a:solidFill>
                  <a:srgbClr val="C00000"/>
                </a:solidFill>
              </a:rPr>
              <a:t>the worst-case</a:t>
            </a:r>
            <a:r>
              <a:rPr lang="en-US" sz="2800" dirty="0"/>
              <a:t>?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A401CA-23F3-FC3E-246F-3456CDF17B07}"/>
              </a:ext>
            </a:extLst>
          </p:cNvPr>
          <p:cNvSpPr/>
          <p:nvPr/>
        </p:nvSpPr>
        <p:spPr>
          <a:xfrm>
            <a:off x="-4" y="5665710"/>
            <a:ext cx="9144002" cy="636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20A57-585B-5383-EAE4-2C773475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FBE2E-E88D-C13E-3F83-6A79AB961F99}"/>
              </a:ext>
            </a:extLst>
          </p:cNvPr>
          <p:cNvSpPr/>
          <p:nvPr/>
        </p:nvSpPr>
        <p:spPr>
          <a:xfrm>
            <a:off x="-3" y="4229100"/>
            <a:ext cx="9144001" cy="636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are our DRAM chips?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A285E-3821-EED6-27C9-FD49C2334C5C}"/>
              </a:ext>
            </a:extLst>
          </p:cNvPr>
          <p:cNvSpPr/>
          <p:nvPr/>
        </p:nvSpPr>
        <p:spPr>
          <a:xfrm>
            <a:off x="0" y="4947405"/>
            <a:ext cx="9144001" cy="636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How reliable will our DRAM chips be tomorrow?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E34C4-4B3B-CC5E-EF41-C16586A6FFE2}"/>
              </a:ext>
            </a:extLst>
          </p:cNvPr>
          <p:cNvSpPr txBox="1"/>
          <p:nvPr/>
        </p:nvSpPr>
        <p:spPr>
          <a:xfrm>
            <a:off x="0" y="572230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We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do not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know! This is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open 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77744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5" grpId="0" animBg="1"/>
      <p:bldP spid="6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A7B3-69C8-F974-17C8-3F1982B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06B-4D1E-E7E9-D401-8FBB78BC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55567-A7AE-76B2-914D-27E209205BD2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6434-F6EE-4223-B16E-62FCF1A764E5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065D7-DE39-40C3-A6AA-A2681698EE61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E887-361E-38DA-223D-E66F29039161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6F30F-1BF8-F33C-0331-3041F092CA1E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AC204-F521-77AA-FE19-E7EADB1342BE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54530-3E36-C4BE-6ADE-6DFE463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9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C87-283F-F09F-BA7A-CEE5DF47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FF80-0581-7BEA-2497-4FC1B61D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7AA7-821C-FBA7-5158-B04A854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623E2B80-02BD-270C-98EC-0B4F4AD3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623003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5E258C-6FA4-A91A-A77D-3B516BD7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361705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76878-E38B-3744-F568-E5D9CFC1CE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226723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32574-EC46-0725-6078-7CB01099E154}"/>
              </a:ext>
            </a:extLst>
          </p:cNvPr>
          <p:cNvGrpSpPr/>
          <p:nvPr/>
        </p:nvGrpSpPr>
        <p:grpSpPr>
          <a:xfrm>
            <a:off x="436935" y="2830442"/>
            <a:ext cx="2189017" cy="1527050"/>
            <a:chOff x="468108" y="3165010"/>
            <a:chExt cx="2189017" cy="152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54115-194D-B0A6-4A48-9109AC96A15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read disturbance solution is here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B1194B-37D3-ACA3-A547-CA9B99E91CBC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1562617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EF98-1EAA-E0DC-16F8-E4E876A196D3}"/>
              </a:ext>
            </a:extLst>
          </p:cNvPr>
          <p:cNvGrpSpPr/>
          <p:nvPr/>
        </p:nvGrpSpPr>
        <p:grpSpPr>
          <a:xfrm>
            <a:off x="6305205" y="2830442"/>
            <a:ext cx="2189017" cy="973052"/>
            <a:chOff x="6336378" y="3165010"/>
            <a:chExt cx="2189017" cy="9730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70B0B-017F-3336-9A90-98DEC83B2C94}"/>
                </a:ext>
              </a:extLst>
            </p:cNvPr>
            <p:cNvSpPr txBox="1"/>
            <p:nvPr/>
          </p:nvSpPr>
          <p:spPr>
            <a:xfrm>
              <a:off x="6336378" y="3768730"/>
              <a:ext cx="218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is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E4DAC1-7087-00B1-58D2-514CD5D6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165010"/>
              <a:ext cx="0" cy="6037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46D31-1748-F9A8-B8DE-441D5C47542C}"/>
              </a:ext>
            </a:extLst>
          </p:cNvPr>
          <p:cNvGrpSpPr/>
          <p:nvPr/>
        </p:nvGrpSpPr>
        <p:grpSpPr>
          <a:xfrm>
            <a:off x="2594779" y="3284260"/>
            <a:ext cx="3679253" cy="460024"/>
            <a:chOff x="2625952" y="3618828"/>
            <a:chExt cx="3679253" cy="4600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5714F0-CFB3-4206-D424-A0651AD59BF2}"/>
                </a:ext>
              </a:extLst>
            </p:cNvPr>
            <p:cNvCxnSpPr>
              <a:cxnSpLocks/>
              <a:stCxn id="11" idx="1"/>
              <a:endCxn id="8" idx="3"/>
            </p:cNvCxnSpPr>
            <p:nvPr/>
          </p:nvCxnSpPr>
          <p:spPr>
            <a:xfrm flipH="1">
              <a:off x="2625952" y="3618828"/>
              <a:ext cx="3679253" cy="27699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AE6-FD2D-2F83-D665-11AD3449D1B9}"/>
                </a:ext>
              </a:extLst>
            </p:cNvPr>
            <p:cNvSpPr txBox="1"/>
            <p:nvPr/>
          </p:nvSpPr>
          <p:spPr>
            <a:xfrm rot="21341597">
              <a:off x="3537186" y="367874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Configuration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9E8FA4-1CC1-0078-D648-482E36A31F1A}"/>
              </a:ext>
            </a:extLst>
          </p:cNvPr>
          <p:cNvSpPr txBox="1"/>
          <p:nvPr/>
        </p:nvSpPr>
        <p:spPr>
          <a:xfrm>
            <a:off x="6358392" y="4849048"/>
            <a:ext cx="258984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Aging might change the chip’s characteristics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AD16D-3162-D627-4676-FF1619C0C8B4}"/>
              </a:ext>
            </a:extLst>
          </p:cNvPr>
          <p:cNvSpPr txBox="1"/>
          <p:nvPr/>
        </p:nvSpPr>
        <p:spPr>
          <a:xfrm>
            <a:off x="7055427" y="4021489"/>
            <a:ext cx="185165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module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can be replaced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BFC5CF-15AC-00EF-5E7F-EBCFBBF8656B}"/>
              </a:ext>
            </a:extLst>
          </p:cNvPr>
          <p:cNvCxnSpPr>
            <a:cxnSpLocks/>
          </p:cNvCxnSpPr>
          <p:nvPr/>
        </p:nvCxnSpPr>
        <p:spPr>
          <a:xfrm rot="120000" flipH="1">
            <a:off x="2545772" y="4542158"/>
            <a:ext cx="390993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886B4F-FB6B-F365-B7C9-D964A0FB73FF}"/>
              </a:ext>
            </a:extLst>
          </p:cNvPr>
          <p:cNvSpPr txBox="1"/>
          <p:nvPr/>
        </p:nvSpPr>
        <p:spPr>
          <a:xfrm rot="120000">
            <a:off x="2908487" y="4161148"/>
            <a:ext cx="3264676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Reconfiguration is needed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BE994-7043-F05C-19D6-6B2B671B20D4}"/>
              </a:ext>
            </a:extLst>
          </p:cNvPr>
          <p:cNvSpPr txBox="1"/>
          <p:nvPr/>
        </p:nvSpPr>
        <p:spPr>
          <a:xfrm rot="120000">
            <a:off x="2714040" y="4548506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+ add more hardware counters</a:t>
            </a:r>
          </a:p>
          <a:p>
            <a:r>
              <a:rPr lang="en-US" dirty="0">
                <a:solidFill>
                  <a:srgbClr val="C00000"/>
                </a:solidFill>
              </a:rPr>
              <a:t>+ increase metadata cache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60296-CE10-5492-1937-DACA84230CBA}"/>
              </a:ext>
            </a:extLst>
          </p:cNvPr>
          <p:cNvSpPr/>
          <p:nvPr/>
        </p:nvSpPr>
        <p:spPr>
          <a:xfrm>
            <a:off x="-3" y="5713374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Deployed solutions should be patchable in field</a:t>
            </a:r>
          </a:p>
        </p:txBody>
      </p:sp>
    </p:spTree>
    <p:extLst>
      <p:ext uri="{BB962C8B-B14F-4D97-AF65-F5344CB8AC3E}">
        <p14:creationId xmlns:p14="http://schemas.microsoft.com/office/powerpoint/2010/main" val="3863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4" grpId="0"/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7D54-DA94-E2DD-5997-7DFA1B7B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DAD9-A722-776A-FFE8-15E2AE5A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69B7-350E-63AA-C65C-69F88010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304DA-0FB4-967C-9561-5416A938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81AAC036-5BD7-72DD-489D-366E8E2D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2" y="1957571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5FB4F-3A51-5185-9057-BAFD34F21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3351" y="1696273"/>
            <a:ext cx="1732727" cy="1732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26155-8107-F911-3366-EB85E1C347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84506" y="2561291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BEF7B-F5B5-B4D5-126A-E356739530F7}"/>
              </a:ext>
            </a:extLst>
          </p:cNvPr>
          <p:cNvGrpSpPr/>
          <p:nvPr/>
        </p:nvGrpSpPr>
        <p:grpSpPr>
          <a:xfrm>
            <a:off x="421633" y="2971800"/>
            <a:ext cx="2189017" cy="1299115"/>
            <a:chOff x="468108" y="3392945"/>
            <a:chExt cx="2189017" cy="1299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3BDF9-135F-468D-AC4D-6EA5AB4BA373}"/>
                </a:ext>
              </a:extLst>
            </p:cNvPr>
            <p:cNvSpPr txBox="1"/>
            <p:nvPr/>
          </p:nvSpPr>
          <p:spPr>
            <a:xfrm>
              <a:off x="468108" y="3768730"/>
              <a:ext cx="21890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Memory controller decides what should be done when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BB7C24-7BAF-91E3-A670-F39574A9FF2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562617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CDEC4-DF60-38CA-5EA3-0D97E6D303AB}"/>
              </a:ext>
            </a:extLst>
          </p:cNvPr>
          <p:cNvGrpSpPr/>
          <p:nvPr/>
        </p:nvGrpSpPr>
        <p:grpSpPr>
          <a:xfrm>
            <a:off x="5931199" y="2971800"/>
            <a:ext cx="2927208" cy="1299115"/>
            <a:chOff x="5977674" y="3392945"/>
            <a:chExt cx="2927208" cy="12991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367DB1-CD02-BD96-7CEF-C619CBE6353C}"/>
                </a:ext>
              </a:extLst>
            </p:cNvPr>
            <p:cNvSpPr txBox="1"/>
            <p:nvPr/>
          </p:nvSpPr>
          <p:spPr>
            <a:xfrm>
              <a:off x="5977674" y="3768730"/>
              <a:ext cx="2927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DRAM chip has read disturbance solution inside (</a:t>
              </a:r>
              <a:r>
                <a:rPr lang="en-US" dirty="0" err="1">
                  <a:latin typeface="Cambria" panose="02040503050406030204" pitchFamily="18" charset="0"/>
                </a:rPr>
                <a:t>tracking+prevention</a:t>
              </a:r>
              <a:r>
                <a:rPr lang="en-US" dirty="0">
                  <a:latin typeface="Cambria" panose="02040503050406030204" pitchFamily="18" charset="0"/>
                </a:rPr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48330-5D9D-78B0-C987-9159B5095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886" y="3392945"/>
              <a:ext cx="0" cy="375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54F677-406D-1681-A66A-F2ED2E026D1B}"/>
              </a:ext>
            </a:extLst>
          </p:cNvPr>
          <p:cNvSpPr txBox="1"/>
          <p:nvPr/>
        </p:nvSpPr>
        <p:spPr>
          <a:xfrm>
            <a:off x="207825" y="4259682"/>
            <a:ext cx="8936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should provide the DRAM chip with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necessary time window 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to perform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preventive actions (e.g., refreshing rows)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memory controller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have </a:t>
            </a:r>
            <a:r>
              <a:rPr lang="en-US" dirty="0">
                <a:latin typeface="Cambria" panose="02040503050406030204" pitchFamily="18" charset="0"/>
              </a:rPr>
              <a:t>the tracking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Communicating is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not straightforward </a:t>
            </a:r>
            <a:r>
              <a:rPr lang="en-US" dirty="0">
                <a:latin typeface="Cambria" panose="02040503050406030204" pitchFamily="18" charset="0"/>
              </a:rPr>
              <a:t>due to strict communication protocol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08E24-BF05-FF04-B515-1032D8E14CA7}"/>
              </a:ext>
            </a:extLst>
          </p:cNvPr>
          <p:cNvSpPr/>
          <p:nvPr/>
        </p:nvSpPr>
        <p:spPr>
          <a:xfrm>
            <a:off x="-3" y="5671810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A more flexible interface is necessary</a:t>
            </a:r>
          </a:p>
        </p:txBody>
      </p:sp>
    </p:spTree>
    <p:extLst>
      <p:ext uri="{BB962C8B-B14F-4D97-AF65-F5344CB8AC3E}">
        <p14:creationId xmlns:p14="http://schemas.microsoft.com/office/powerpoint/2010/main" val="29358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8E88-ED08-F4DD-2E56-392D7CCC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F849-64B1-D1D3-AE16-D3C53A08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and Intelligent Chips, Interfaces,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B17F-CA69-BE4D-6047-F6B29839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In-field patching </a:t>
            </a:r>
            <a:r>
              <a:rPr lang="en-US" sz="2800" dirty="0"/>
              <a:t>is necessary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Interfaces should be </a:t>
            </a:r>
            <a:r>
              <a:rPr lang="en-US" sz="2800" b="1" dirty="0">
                <a:solidFill>
                  <a:srgbClr val="00B050"/>
                </a:solidFill>
              </a:rPr>
              <a:t>more flexible</a:t>
            </a:r>
          </a:p>
          <a:p>
            <a:pPr>
              <a:buClr>
                <a:schemeClr val="tx1"/>
              </a:buClr>
            </a:pPr>
            <a:r>
              <a:rPr lang="en-US" sz="2800" dirty="0"/>
              <a:t>Memory controllers should be </a:t>
            </a:r>
            <a:r>
              <a:rPr lang="en-US" sz="2800" b="1" dirty="0">
                <a:solidFill>
                  <a:srgbClr val="7030A0"/>
                </a:solidFill>
              </a:rPr>
              <a:t>more intelligent</a:t>
            </a:r>
            <a:r>
              <a:rPr lang="en-US" sz="2800" dirty="0"/>
              <a:t> in detecting </a:t>
            </a:r>
            <a:r>
              <a:rPr lang="en-US" sz="2800" b="1" dirty="0">
                <a:solidFill>
                  <a:srgbClr val="C00000"/>
                </a:solidFill>
              </a:rPr>
              <a:t>malicious activity</a:t>
            </a:r>
            <a:br>
              <a:rPr lang="en-US" sz="2800" b="1" dirty="0">
                <a:solidFill>
                  <a:srgbClr val="C00000"/>
                </a:solidFill>
              </a:rPr>
            </a:b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3A6-4B9C-56AE-F9D8-D3C661A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1770E-A7CA-61E6-1FB0-8344C5EA268B}"/>
              </a:ext>
            </a:extLst>
          </p:cNvPr>
          <p:cNvSpPr txBox="1"/>
          <p:nvPr/>
        </p:nvSpPr>
        <p:spPr>
          <a:xfrm>
            <a:off x="103910" y="2952680"/>
            <a:ext cx="8936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DRAM chips become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more and more vulnerable </a:t>
            </a:r>
            <a:r>
              <a:rPr lang="en-US" dirty="0">
                <a:latin typeface="Cambria" panose="02040503050406030204" pitchFamily="18" charset="0"/>
              </a:rPr>
              <a:t>to RowHammer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and 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RowPress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Key Insight: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 thousand activations </a:t>
            </a:r>
            <a:r>
              <a:rPr lang="en-US" dirty="0">
                <a:latin typeface="Cambria" panose="02040503050406030204" pitchFamily="18" charset="0"/>
              </a:rPr>
              <a:t>are enough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to induce bitflips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Benign applications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perform as many activations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Problem: </a:t>
            </a:r>
            <a:r>
              <a:rPr lang="en-US" dirty="0">
                <a:latin typeface="Cambria" panose="02040503050406030204" pitchFamily="18" charset="0"/>
              </a:rPr>
              <a:t>DRAM read disturbance solutions are getting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expensive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Research Question: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</a:rPr>
              <a:t>How to identify malicious threads/processes/users?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More 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intelligent detection </a:t>
            </a:r>
            <a:r>
              <a:rPr lang="en-US" dirty="0">
                <a:latin typeface="Cambria" panose="02040503050406030204" pitchFamily="18" charset="0"/>
              </a:rPr>
              <a:t>mechanisms are needed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AI can play an important role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memory controller</a:t>
            </a:r>
            <a:r>
              <a:rPr lang="en-US" dirty="0">
                <a:latin typeface="Cambria" panose="02040503050406030204" pitchFamily="18" charset="0"/>
              </a:rPr>
              <a:t> observes all memory accesses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has the ground truth data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1A16B5-6763-4A62-1AB6-79BF58B763CE}"/>
              </a:ext>
            </a:extLst>
          </p:cNvPr>
          <p:cNvSpPr/>
          <p:nvPr/>
        </p:nvSpPr>
        <p:spPr>
          <a:xfrm>
            <a:off x="0" y="5576552"/>
            <a:ext cx="9144001" cy="5599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More intelligent memory controllers can help</a:t>
            </a:r>
          </a:p>
        </p:txBody>
      </p:sp>
    </p:spTree>
    <p:extLst>
      <p:ext uri="{BB962C8B-B14F-4D97-AF65-F5344CB8AC3E}">
        <p14:creationId xmlns:p14="http://schemas.microsoft.com/office/powerpoint/2010/main" val="913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 build="allAtOnce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Cambria"/>
                <a:ea typeface="Cambria"/>
              </a:rPr>
              <a:t>Motivation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352725-6F45-DF68-6F70-349EC9E6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A9A6E1-3767-26B7-B139-7D361B42CB96}"/>
              </a:ext>
            </a:extLst>
          </p:cNvPr>
          <p:cNvSpPr/>
          <p:nvPr/>
        </p:nvSpPr>
        <p:spPr>
          <a:xfrm>
            <a:off x="0" y="5269950"/>
            <a:ext cx="9144000" cy="1005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DRAM chips are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increasingly more vulnerable </a:t>
            </a:r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read disturbance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</a:rPr>
              <a:t>with 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C1005F-1701-603E-12A9-0CF2B8D1BD16}"/>
              </a:ext>
            </a:extLst>
          </p:cNvPr>
          <p:cNvSpPr/>
          <p:nvPr/>
        </p:nvSpPr>
        <p:spPr>
          <a:xfrm>
            <a:off x="1107670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A6A38-CA3D-93B8-A01C-7AB881E4AC59}"/>
              </a:ext>
            </a:extLst>
          </p:cNvPr>
          <p:cNvSpPr/>
          <p:nvPr/>
        </p:nvSpPr>
        <p:spPr>
          <a:xfrm>
            <a:off x="1746958" y="109014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82FDE-110D-743D-ACF8-82C9902CF0DC}"/>
              </a:ext>
            </a:extLst>
          </p:cNvPr>
          <p:cNvSpPr/>
          <p:nvPr/>
        </p:nvSpPr>
        <p:spPr>
          <a:xfrm>
            <a:off x="2386246" y="110535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45D191-8A8D-01D7-16D7-A5C7D89F2459}"/>
              </a:ext>
            </a:extLst>
          </p:cNvPr>
          <p:cNvSpPr/>
          <p:nvPr/>
        </p:nvSpPr>
        <p:spPr>
          <a:xfrm>
            <a:off x="1107670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29317-81CB-1F46-BFF7-34C410ACD5BE}"/>
              </a:ext>
            </a:extLst>
          </p:cNvPr>
          <p:cNvSpPr/>
          <p:nvPr/>
        </p:nvSpPr>
        <p:spPr>
          <a:xfrm>
            <a:off x="1107670" y="23971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56349C-AB51-0F4E-AD8B-AAC074C74CD6}"/>
              </a:ext>
            </a:extLst>
          </p:cNvPr>
          <p:cNvSpPr/>
          <p:nvPr/>
        </p:nvSpPr>
        <p:spPr>
          <a:xfrm>
            <a:off x="1746958" y="23997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7385FD-9B57-954E-9EE2-5AA031067AC9}"/>
              </a:ext>
            </a:extLst>
          </p:cNvPr>
          <p:cNvSpPr/>
          <p:nvPr/>
        </p:nvSpPr>
        <p:spPr>
          <a:xfrm>
            <a:off x="2386246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D3EEA1-D63B-B862-17A3-44980E69E7D4}"/>
              </a:ext>
            </a:extLst>
          </p:cNvPr>
          <p:cNvSpPr/>
          <p:nvPr/>
        </p:nvSpPr>
        <p:spPr>
          <a:xfrm>
            <a:off x="2386246" y="23819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55623-D394-855D-6DA5-C62CE7823B6F}"/>
              </a:ext>
            </a:extLst>
          </p:cNvPr>
          <p:cNvSpPr/>
          <p:nvPr/>
        </p:nvSpPr>
        <p:spPr>
          <a:xfrm>
            <a:off x="1746958" y="1743654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4F5D99-0E67-8A20-5AB6-9E9B458B8F15}"/>
              </a:ext>
            </a:extLst>
          </p:cNvPr>
          <p:cNvSpPr/>
          <p:nvPr/>
        </p:nvSpPr>
        <p:spPr>
          <a:xfrm>
            <a:off x="7090637" y="12878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1CFE0F-F497-9C7D-DDC9-6362CCB15BE8}"/>
              </a:ext>
            </a:extLst>
          </p:cNvPr>
          <p:cNvSpPr/>
          <p:nvPr/>
        </p:nvSpPr>
        <p:spPr>
          <a:xfrm>
            <a:off x="7090637" y="2597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0E9CD1-11D0-894E-D728-A37FBBEBCD42}"/>
              </a:ext>
            </a:extLst>
          </p:cNvPr>
          <p:cNvSpPr/>
          <p:nvPr/>
        </p:nvSpPr>
        <p:spPr>
          <a:xfrm>
            <a:off x="7090637" y="19413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03EE6A-223A-C4C4-99B5-30A86D1A3331}"/>
              </a:ext>
            </a:extLst>
          </p:cNvPr>
          <p:cNvSpPr/>
          <p:nvPr/>
        </p:nvSpPr>
        <p:spPr>
          <a:xfrm>
            <a:off x="7087179" y="149988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B8F6B-C992-6EB8-F45E-C0F84A8DE2BE}"/>
              </a:ext>
            </a:extLst>
          </p:cNvPr>
          <p:cNvSpPr/>
          <p:nvPr/>
        </p:nvSpPr>
        <p:spPr>
          <a:xfrm>
            <a:off x="7087179" y="17151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D635F0-292E-A66E-5A32-9AD56C73AD09}"/>
              </a:ext>
            </a:extLst>
          </p:cNvPr>
          <p:cNvSpPr/>
          <p:nvPr/>
        </p:nvSpPr>
        <p:spPr>
          <a:xfrm>
            <a:off x="7087179" y="21532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15A9E8-9340-9A55-C57A-453A9F868241}"/>
              </a:ext>
            </a:extLst>
          </p:cNvPr>
          <p:cNvSpPr/>
          <p:nvPr/>
        </p:nvSpPr>
        <p:spPr>
          <a:xfrm>
            <a:off x="7087179" y="23685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1EF1FE-B208-2923-754C-86195AD1DB74}"/>
              </a:ext>
            </a:extLst>
          </p:cNvPr>
          <p:cNvSpPr/>
          <p:nvPr/>
        </p:nvSpPr>
        <p:spPr>
          <a:xfrm>
            <a:off x="7316161" y="12829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289E17-508B-BF5D-33A5-1E329BF2393D}"/>
              </a:ext>
            </a:extLst>
          </p:cNvPr>
          <p:cNvSpPr/>
          <p:nvPr/>
        </p:nvSpPr>
        <p:spPr>
          <a:xfrm>
            <a:off x="7316161" y="259256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8E7ADB-3AE8-6284-AD9D-4E4EAF273DB5}"/>
              </a:ext>
            </a:extLst>
          </p:cNvPr>
          <p:cNvSpPr/>
          <p:nvPr/>
        </p:nvSpPr>
        <p:spPr>
          <a:xfrm>
            <a:off x="7316161" y="193645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9191C6-DAE1-B485-96AC-07E7E343A0C9}"/>
              </a:ext>
            </a:extLst>
          </p:cNvPr>
          <p:cNvSpPr/>
          <p:nvPr/>
        </p:nvSpPr>
        <p:spPr>
          <a:xfrm>
            <a:off x="7312703" y="149500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DBFDB9-9A95-953F-AE32-BA5AFAD718B6}"/>
              </a:ext>
            </a:extLst>
          </p:cNvPr>
          <p:cNvSpPr/>
          <p:nvPr/>
        </p:nvSpPr>
        <p:spPr>
          <a:xfrm>
            <a:off x="7312703" y="171030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2816B4-492A-5D5F-04B4-BFDCD06B0DC1}"/>
              </a:ext>
            </a:extLst>
          </p:cNvPr>
          <p:cNvSpPr/>
          <p:nvPr/>
        </p:nvSpPr>
        <p:spPr>
          <a:xfrm>
            <a:off x="7312703" y="21484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E170001-F8BC-0658-4AE2-BB773BD98B09}"/>
              </a:ext>
            </a:extLst>
          </p:cNvPr>
          <p:cNvSpPr/>
          <p:nvPr/>
        </p:nvSpPr>
        <p:spPr>
          <a:xfrm>
            <a:off x="7312703" y="2363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0668E6-0A59-1686-F4E9-8584D45CBCB4}"/>
              </a:ext>
            </a:extLst>
          </p:cNvPr>
          <p:cNvSpPr/>
          <p:nvPr/>
        </p:nvSpPr>
        <p:spPr>
          <a:xfrm>
            <a:off x="6863202" y="128927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CBEA01-0385-ABBF-9FF5-3F325CE96FF7}"/>
              </a:ext>
            </a:extLst>
          </p:cNvPr>
          <p:cNvSpPr/>
          <p:nvPr/>
        </p:nvSpPr>
        <p:spPr>
          <a:xfrm>
            <a:off x="6863202" y="259889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DF21DAF-7AAD-6F40-7CF3-443C6D14D57C}"/>
              </a:ext>
            </a:extLst>
          </p:cNvPr>
          <p:cNvSpPr/>
          <p:nvPr/>
        </p:nvSpPr>
        <p:spPr>
          <a:xfrm>
            <a:off x="6863202" y="19427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A53E1-B39D-9FE3-5EE8-4EAD5E826C18}"/>
              </a:ext>
            </a:extLst>
          </p:cNvPr>
          <p:cNvSpPr/>
          <p:nvPr/>
        </p:nvSpPr>
        <p:spPr>
          <a:xfrm>
            <a:off x="6859744" y="150133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AD1F14-8FC1-3D9E-0621-18AD4ECBE554}"/>
              </a:ext>
            </a:extLst>
          </p:cNvPr>
          <p:cNvSpPr/>
          <p:nvPr/>
        </p:nvSpPr>
        <p:spPr>
          <a:xfrm>
            <a:off x="6859744" y="1716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6640DD-4005-5CD0-8449-B94700983CCF}"/>
              </a:ext>
            </a:extLst>
          </p:cNvPr>
          <p:cNvSpPr/>
          <p:nvPr/>
        </p:nvSpPr>
        <p:spPr>
          <a:xfrm>
            <a:off x="6859744" y="215473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857577-D21A-8C3D-2C89-8182F4BEA50F}"/>
              </a:ext>
            </a:extLst>
          </p:cNvPr>
          <p:cNvSpPr/>
          <p:nvPr/>
        </p:nvSpPr>
        <p:spPr>
          <a:xfrm>
            <a:off x="6859744" y="23700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F2A32-2F7B-0653-88ED-AB865B3EADAB}"/>
              </a:ext>
            </a:extLst>
          </p:cNvPr>
          <p:cNvSpPr/>
          <p:nvPr/>
        </p:nvSpPr>
        <p:spPr>
          <a:xfrm>
            <a:off x="6641136" y="12899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38E38C-1816-2F48-C4F6-303CE46707A5}"/>
              </a:ext>
            </a:extLst>
          </p:cNvPr>
          <p:cNvSpPr/>
          <p:nvPr/>
        </p:nvSpPr>
        <p:spPr>
          <a:xfrm>
            <a:off x="6641136" y="25995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2200EFE-8070-E240-CECA-7761597726C4}"/>
              </a:ext>
            </a:extLst>
          </p:cNvPr>
          <p:cNvSpPr/>
          <p:nvPr/>
        </p:nvSpPr>
        <p:spPr>
          <a:xfrm>
            <a:off x="6641136" y="19434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F7C7F3-B6C9-4CD3-E26E-13F577AA07DB}"/>
              </a:ext>
            </a:extLst>
          </p:cNvPr>
          <p:cNvSpPr/>
          <p:nvPr/>
        </p:nvSpPr>
        <p:spPr>
          <a:xfrm>
            <a:off x="6637678" y="15020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E604DE-9FCE-7065-FEDF-9D0AED010C04}"/>
              </a:ext>
            </a:extLst>
          </p:cNvPr>
          <p:cNvSpPr/>
          <p:nvPr/>
        </p:nvSpPr>
        <p:spPr>
          <a:xfrm>
            <a:off x="6637678" y="17173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9F70DD-62B5-D06E-F601-51F355BD4721}"/>
              </a:ext>
            </a:extLst>
          </p:cNvPr>
          <p:cNvSpPr/>
          <p:nvPr/>
        </p:nvSpPr>
        <p:spPr>
          <a:xfrm>
            <a:off x="6637678" y="21554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704883-575D-2A19-F9F6-B1BE799C8594}"/>
              </a:ext>
            </a:extLst>
          </p:cNvPr>
          <p:cNvSpPr/>
          <p:nvPr/>
        </p:nvSpPr>
        <p:spPr>
          <a:xfrm>
            <a:off x="6637678" y="23707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28CA1-E178-2966-BD23-73D70141BF28}"/>
              </a:ext>
            </a:extLst>
          </p:cNvPr>
          <p:cNvSpPr/>
          <p:nvPr/>
        </p:nvSpPr>
        <p:spPr>
          <a:xfrm>
            <a:off x="7545143" y="128641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DAF1B2A-114B-F969-2E2E-49D16E3EEE28}"/>
              </a:ext>
            </a:extLst>
          </p:cNvPr>
          <p:cNvSpPr/>
          <p:nvPr/>
        </p:nvSpPr>
        <p:spPr>
          <a:xfrm>
            <a:off x="7545143" y="2596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D91F-3B85-E3D2-176E-FE677A5670B3}"/>
              </a:ext>
            </a:extLst>
          </p:cNvPr>
          <p:cNvSpPr/>
          <p:nvPr/>
        </p:nvSpPr>
        <p:spPr>
          <a:xfrm>
            <a:off x="7545143" y="193992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62E4-1C68-AD65-F3DE-17A02B2C28C6}"/>
              </a:ext>
            </a:extLst>
          </p:cNvPr>
          <p:cNvSpPr/>
          <p:nvPr/>
        </p:nvSpPr>
        <p:spPr>
          <a:xfrm>
            <a:off x="7541685" y="149848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D26EB3-4BF7-654F-7B1F-D5C7B041A93D}"/>
              </a:ext>
            </a:extLst>
          </p:cNvPr>
          <p:cNvSpPr/>
          <p:nvPr/>
        </p:nvSpPr>
        <p:spPr>
          <a:xfrm>
            <a:off x="7541685" y="171377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D929D2D-AED2-0C7C-16E1-38E37846C222}"/>
              </a:ext>
            </a:extLst>
          </p:cNvPr>
          <p:cNvSpPr/>
          <p:nvPr/>
        </p:nvSpPr>
        <p:spPr>
          <a:xfrm>
            <a:off x="7541685" y="21518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ABF8308-F01B-5CBC-3815-2F6E40118EEC}"/>
              </a:ext>
            </a:extLst>
          </p:cNvPr>
          <p:cNvSpPr/>
          <p:nvPr/>
        </p:nvSpPr>
        <p:spPr>
          <a:xfrm>
            <a:off x="7541685" y="23671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ABA89DE-0BB3-8C70-0AC4-26288B9803F9}"/>
              </a:ext>
            </a:extLst>
          </p:cNvPr>
          <p:cNvSpPr/>
          <p:nvPr/>
        </p:nvSpPr>
        <p:spPr>
          <a:xfrm>
            <a:off x="3421271" y="1540999"/>
            <a:ext cx="2692509" cy="6108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B829F7-9F43-448A-D823-650CD828E89A}"/>
              </a:ext>
            </a:extLst>
          </p:cNvPr>
          <p:cNvSpPr txBox="1"/>
          <p:nvPr/>
        </p:nvSpPr>
        <p:spPr>
          <a:xfrm>
            <a:off x="3418221" y="2046855"/>
            <a:ext cx="26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Technology Scaling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CE042B6C-F4B7-D423-C677-F706BD9D0CED}"/>
              </a:ext>
            </a:extLst>
          </p:cNvPr>
          <p:cNvSpPr/>
          <p:nvPr/>
        </p:nvSpPr>
        <p:spPr>
          <a:xfrm>
            <a:off x="975723" y="1013309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ghtning Bolt 80">
            <a:extLst>
              <a:ext uri="{FF2B5EF4-FFF2-40B4-BE49-F238E27FC236}">
                <a16:creationId xmlns:a16="http://schemas.microsoft.com/office/drawing/2014/main" id="{F9FC8ECC-5DED-2D23-269A-DBB7024AC956}"/>
              </a:ext>
            </a:extLst>
          </p:cNvPr>
          <p:cNvSpPr/>
          <p:nvPr/>
        </p:nvSpPr>
        <p:spPr>
          <a:xfrm>
            <a:off x="2269251" y="2334738"/>
            <a:ext cx="522514" cy="44963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ightning Bolt 81">
            <a:extLst>
              <a:ext uri="{FF2B5EF4-FFF2-40B4-BE49-F238E27FC236}">
                <a16:creationId xmlns:a16="http://schemas.microsoft.com/office/drawing/2014/main" id="{454F998A-77E0-297A-795D-AEC85212E5F9}"/>
              </a:ext>
            </a:extLst>
          </p:cNvPr>
          <p:cNvSpPr/>
          <p:nvPr/>
        </p:nvSpPr>
        <p:spPr>
          <a:xfrm>
            <a:off x="6613638" y="167355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E32075D9-345C-FE60-C2AD-E1A1FB52771B}"/>
              </a:ext>
            </a:extLst>
          </p:cNvPr>
          <p:cNvSpPr/>
          <p:nvPr/>
        </p:nvSpPr>
        <p:spPr>
          <a:xfrm>
            <a:off x="6834252" y="2135274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>
            <a:extLst>
              <a:ext uri="{FF2B5EF4-FFF2-40B4-BE49-F238E27FC236}">
                <a16:creationId xmlns:a16="http://schemas.microsoft.com/office/drawing/2014/main" id="{4596B635-1B91-EBCD-7011-C0A69AEEE185}"/>
              </a:ext>
            </a:extLst>
          </p:cNvPr>
          <p:cNvSpPr/>
          <p:nvPr/>
        </p:nvSpPr>
        <p:spPr>
          <a:xfrm>
            <a:off x="7059776" y="2129050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>
            <a:extLst>
              <a:ext uri="{FF2B5EF4-FFF2-40B4-BE49-F238E27FC236}">
                <a16:creationId xmlns:a16="http://schemas.microsoft.com/office/drawing/2014/main" id="{79A9432D-1532-62A4-3F5A-9D71F33B9C50}"/>
              </a:ext>
            </a:extLst>
          </p:cNvPr>
          <p:cNvSpPr/>
          <p:nvPr/>
        </p:nvSpPr>
        <p:spPr>
          <a:xfrm>
            <a:off x="7286500" y="1673837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8D51E862-6C3D-BBF9-F2DE-664BE7C98BD2}"/>
              </a:ext>
            </a:extLst>
          </p:cNvPr>
          <p:cNvSpPr/>
          <p:nvPr/>
        </p:nvSpPr>
        <p:spPr>
          <a:xfrm>
            <a:off x="6613638" y="2351342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ightning Bolt 87">
            <a:extLst>
              <a:ext uri="{FF2B5EF4-FFF2-40B4-BE49-F238E27FC236}">
                <a16:creationId xmlns:a16="http://schemas.microsoft.com/office/drawing/2014/main" id="{7055D68A-DDDA-F2C3-EA7E-7951E437A83A}"/>
              </a:ext>
            </a:extLst>
          </p:cNvPr>
          <p:cNvSpPr/>
          <p:nvPr/>
        </p:nvSpPr>
        <p:spPr>
          <a:xfrm>
            <a:off x="7057196" y="2334651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ightning Bolt 88">
            <a:extLst>
              <a:ext uri="{FF2B5EF4-FFF2-40B4-BE49-F238E27FC236}">
                <a16:creationId xmlns:a16="http://schemas.microsoft.com/office/drawing/2014/main" id="{C2EE4269-C362-2DCF-D453-11078C010018}"/>
              </a:ext>
            </a:extLst>
          </p:cNvPr>
          <p:cNvSpPr/>
          <p:nvPr/>
        </p:nvSpPr>
        <p:spPr>
          <a:xfrm>
            <a:off x="7495753" y="2136166"/>
            <a:ext cx="216000" cy="216000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7018A6-A5F7-F297-5D3E-EC8446BA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338334"/>
              </p:ext>
            </p:extLst>
          </p:nvPr>
        </p:nvGraphicFramePr>
        <p:xfrm>
          <a:off x="273896" y="2674289"/>
          <a:ext cx="8870104" cy="25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9388FA-0B6D-1C65-0A23-8866B6DE024F}"/>
              </a:ext>
            </a:extLst>
          </p:cNvPr>
          <p:cNvSpPr txBox="1"/>
          <p:nvPr/>
        </p:nvSpPr>
        <p:spPr>
          <a:xfrm>
            <a:off x="152400" y="4184969"/>
            <a:ext cx="169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[Luo+, ISCA’23]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EC62F-E8DB-D97D-4099-9939E1DD205C}"/>
              </a:ext>
            </a:extLst>
          </p:cNvPr>
          <p:cNvSpPr txBox="1"/>
          <p:nvPr/>
        </p:nvSpPr>
        <p:spPr>
          <a:xfrm>
            <a:off x="152400" y="3633074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DF7C-C543-4A45-F110-D38E9AEB6135}"/>
              </a:ext>
            </a:extLst>
          </p:cNvPr>
          <p:cNvSpPr txBox="1"/>
          <p:nvPr/>
        </p:nvSpPr>
        <p:spPr>
          <a:xfrm>
            <a:off x="152400" y="31022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[Kim+, ISCA’14]</a:t>
            </a:r>
          </a:p>
        </p:txBody>
      </p:sp>
    </p:spTree>
    <p:extLst>
      <p:ext uri="{BB962C8B-B14F-4D97-AF65-F5344CB8AC3E}">
        <p14:creationId xmlns:p14="http://schemas.microsoft.com/office/powerpoint/2010/main" val="365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3" grpId="0">
        <p:bldAsOne/>
      </p:bldGraphic>
      <p:bldP spid="8" grpId="0"/>
      <p:bldP spid="9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B575-D1AD-D2B3-3D81-CC3A0644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F91-FCAE-AF37-9F31-8357392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CA14F-6B3A-970B-A46F-384A808C6E3C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1795D-CCC2-B239-CD72-8E5B62C2C69E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3A66D-32A2-5EB7-F7A1-00B797BBB2BF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701D-4194-39A0-B319-4959811F8E23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F2B-A638-C310-CC0D-A0E7EF63047A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BF5CC-1203-054F-DE9D-7842C43BC1A1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D5B290-F2AA-8FD8-81AC-91B262ED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0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EE503-B2DC-9B12-21F4-C7650AF813CF}"/>
              </a:ext>
            </a:extLst>
          </p:cNvPr>
          <p:cNvGrpSpPr/>
          <p:nvPr/>
        </p:nvGrpSpPr>
        <p:grpSpPr>
          <a:xfrm>
            <a:off x="-372" y="3129200"/>
            <a:ext cx="9087362" cy="1504602"/>
            <a:chOff x="-372" y="3129200"/>
            <a:chExt cx="9087362" cy="1504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B860A-EF94-32C9-1073-0077330A1EA7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3129200"/>
              <a:ext cx="900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DE245F-3AD1-0D97-03F3-5D1C5F38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368593" y="3305169"/>
              <a:ext cx="1306830" cy="13068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FA4A61-DFDE-8853-28B4-9CC344177ECC}"/>
                </a:ext>
              </a:extLst>
            </p:cNvPr>
            <p:cNvSpPr txBox="1"/>
            <p:nvPr/>
          </p:nvSpPr>
          <p:spPr>
            <a:xfrm rot="16200000">
              <a:off x="-293337" y="3817617"/>
              <a:ext cx="1109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ambria" panose="02040503050406030204" pitchFamily="18" charset="0"/>
                </a:rPr>
                <a:t>uArch</a:t>
              </a:r>
              <a:endParaRPr lang="en-US" sz="28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625B0C-9F6B-6C36-EA50-B33121F4A757}"/>
              </a:ext>
            </a:extLst>
          </p:cNvPr>
          <p:cNvGrpSpPr/>
          <p:nvPr/>
        </p:nvGrpSpPr>
        <p:grpSpPr>
          <a:xfrm>
            <a:off x="-3549" y="5045176"/>
            <a:ext cx="9147549" cy="1279600"/>
            <a:chOff x="-3549" y="5045176"/>
            <a:chExt cx="9147549" cy="1279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E8CD0E-0AB4-24A6-0B6D-EA9D57B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90" y="5045176"/>
              <a:ext cx="90570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 descr="Random access memory chip - Free computer icons">
              <a:extLst>
                <a:ext uri="{FF2B5EF4-FFF2-40B4-BE49-F238E27FC236}">
                  <a16:creationId xmlns:a16="http://schemas.microsoft.com/office/drawing/2014/main" id="{8157B79B-0244-12E8-E96A-059410B96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846" y="5127315"/>
              <a:ext cx="1152577" cy="115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2E3B24-D25B-48BE-0381-660CDE8F1A3E}"/>
                </a:ext>
              </a:extLst>
            </p:cNvPr>
            <p:cNvSpPr txBox="1"/>
            <p:nvPr/>
          </p:nvSpPr>
          <p:spPr>
            <a:xfrm rot="16200000">
              <a:off x="-345470" y="5459635"/>
              <a:ext cx="120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4C940-A55E-F589-D8E9-89744DE83D9A}"/>
              </a:ext>
            </a:extLst>
          </p:cNvPr>
          <p:cNvGrpSpPr/>
          <p:nvPr/>
        </p:nvGrpSpPr>
        <p:grpSpPr>
          <a:xfrm>
            <a:off x="5252502" y="971899"/>
            <a:ext cx="1830506" cy="5886101"/>
            <a:chOff x="5252502" y="971899"/>
            <a:chExt cx="1830506" cy="58861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57E6BD6-7D4C-07DE-8200-16B6ED4C3F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250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A9B1F-BD67-E6A7-F338-AFB2FF89E237}"/>
                </a:ext>
              </a:extLst>
            </p:cNvPr>
            <p:cNvSpPr txBox="1"/>
            <p:nvPr/>
          </p:nvSpPr>
          <p:spPr>
            <a:xfrm>
              <a:off x="5387412" y="971899"/>
              <a:ext cx="1661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Detection</a:t>
              </a:r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5A738EF9-AB65-CC2C-BAA3-E4847A23E37D}"/>
                </a:ext>
              </a:extLst>
            </p:cNvPr>
            <p:cNvSpPr/>
            <p:nvPr/>
          </p:nvSpPr>
          <p:spPr>
            <a:xfrm>
              <a:off x="5382593" y="5302814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8BD220D8-E8C1-EB85-BEE8-1D70EF06525C}"/>
                </a:ext>
              </a:extLst>
            </p:cNvPr>
            <p:cNvSpPr/>
            <p:nvPr/>
          </p:nvSpPr>
          <p:spPr>
            <a:xfrm>
              <a:off x="6258549" y="5304109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79E9C81-E39E-6447-A21A-DE8E8821A80F}"/>
                </a:ext>
              </a:extLst>
            </p:cNvPr>
            <p:cNvSpPr/>
            <p:nvPr/>
          </p:nvSpPr>
          <p:spPr>
            <a:xfrm>
              <a:off x="5787024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A Good Turn of Phrase. Idioms. Unit 2., Phrasal Verbs All Sets English, CAE  Vocabulary - Unit 7, CAE Vocabulary - Unit 2, CAE Vocabulary - Unit 6, CAE  Vocabulary - Unit">
              <a:extLst>
                <a:ext uri="{FF2B5EF4-FFF2-40B4-BE49-F238E27FC236}">
                  <a16:creationId xmlns:a16="http://schemas.microsoft.com/office/drawing/2014/main" id="{E07EFC19-6809-F839-795C-C83A64DF8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90" y="1530617"/>
              <a:ext cx="1485303" cy="154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6855CE-329E-5AAB-60F9-1CC74DB1DAC9}"/>
              </a:ext>
            </a:extLst>
          </p:cNvPr>
          <p:cNvGrpSpPr/>
          <p:nvPr/>
        </p:nvGrpSpPr>
        <p:grpSpPr>
          <a:xfrm>
            <a:off x="7203722" y="977807"/>
            <a:ext cx="1862927" cy="5899335"/>
            <a:chOff x="7203722" y="977807"/>
            <a:chExt cx="1862927" cy="58993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929B32-C410-B01C-15B0-D8730B0BABE3}"/>
                </a:ext>
              </a:extLst>
            </p:cNvPr>
            <p:cNvSpPr txBox="1"/>
            <p:nvPr/>
          </p:nvSpPr>
          <p:spPr>
            <a:xfrm>
              <a:off x="7305974" y="977807"/>
              <a:ext cx="1760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mbria" panose="02040503050406030204" pitchFamily="18" charset="0"/>
                </a:rPr>
                <a:t>Mitigation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CC0CE5-A55D-BD02-CE51-55A342AFEBD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22" y="1055815"/>
              <a:ext cx="0" cy="5802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C5711201-37AF-1C5E-FEF8-57B2EAFE3C3E}"/>
                </a:ext>
              </a:extLst>
            </p:cNvPr>
            <p:cNvSpPr/>
            <p:nvPr/>
          </p:nvSpPr>
          <p:spPr>
            <a:xfrm>
              <a:off x="7774081" y="360700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DC1A2A17-093D-239E-AB38-73CF0D120B0A}"/>
                </a:ext>
              </a:extLst>
            </p:cNvPr>
            <p:cNvSpPr/>
            <p:nvPr/>
          </p:nvSpPr>
          <p:spPr>
            <a:xfrm>
              <a:off x="7330550" y="1857447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C39A08E5-3B5F-E862-BD94-FAE699C9C64D}"/>
                </a:ext>
              </a:extLst>
            </p:cNvPr>
            <p:cNvSpPr/>
            <p:nvPr/>
          </p:nvSpPr>
          <p:spPr>
            <a:xfrm>
              <a:off x="8206506" y="1858742"/>
              <a:ext cx="824459" cy="830136"/>
            </a:xfrm>
            <a:prstGeom prst="plus">
              <a:avLst>
                <a:gd name="adj" fmla="val 35909"/>
              </a:avLst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BD002-50F4-8298-BA5B-E9F78D4CF104}"/>
                </a:ext>
              </a:extLst>
            </p:cNvPr>
            <p:cNvSpPr txBox="1"/>
            <p:nvPr/>
          </p:nvSpPr>
          <p:spPr>
            <a:xfrm>
              <a:off x="7268954" y="4230264"/>
              <a:ext cx="17011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~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4" grpId="0" uiExpand="1" build="p"/>
      <p:bldP spid="36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96D2-9270-E94A-11D5-731196E3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Cross-Layer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5E067A-1B1D-1D3F-D839-D6BB9604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54519" y="1118499"/>
            <a:ext cx="3831909" cy="53369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Attacker is often an application</a:t>
            </a:r>
          </a:p>
          <a:p>
            <a:endParaRPr lang="en-US" sz="2800" dirty="0"/>
          </a:p>
          <a:p>
            <a:r>
              <a:rPr lang="en-US" sz="2800" dirty="0"/>
              <a:t>Bitflips occur in the circuit level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Hardware is good at</a:t>
            </a:r>
          </a:p>
          <a:p>
            <a:pPr lvl="1"/>
            <a:r>
              <a:rPr lang="en-US" sz="2800" dirty="0"/>
              <a:t>Detecting an attack</a:t>
            </a:r>
          </a:p>
          <a:p>
            <a:pPr lvl="1"/>
            <a:r>
              <a:rPr lang="en-US" sz="2800" dirty="0"/>
              <a:t>Performing counter-measures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F2F25D-288E-D29D-F901-F71C980A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024C1CE-4919-C355-2BC3-C62012D1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092" y="415843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B763BE19-227D-89F0-40B1-739D751A67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78696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D1F1BF04-0BEC-60CA-62AF-16A2823CFD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312264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AAA89240-133C-4C40-6FF4-72C18ED8A7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75116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380CC49A-E0CF-60ED-A4E1-AC1504C6C2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0917" y="2384453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C2D0D6D3-AFEC-3524-9CBE-058421BCD2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53149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E479A726-C0D2-5C3C-3BD5-E83796A1D1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490297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231E59E-C89B-26A4-0B4C-64E06493EA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4092" y="3464573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249A27B-C78C-B4E6-E055-F5AADE7E3AC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55680" y="525857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6B860A-EF94-32C9-1073-0077330A1EA7}"/>
              </a:ext>
            </a:extLst>
          </p:cNvPr>
          <p:cNvCxnSpPr>
            <a:cxnSpLocks/>
          </p:cNvCxnSpPr>
          <p:nvPr/>
        </p:nvCxnSpPr>
        <p:spPr>
          <a:xfrm>
            <a:off x="86990" y="3129200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CBE8BE0-B576-4AC6-53C2-5363469A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6" y="1744351"/>
            <a:ext cx="1021805" cy="1021805"/>
          </a:xfrm>
          <a:prstGeom prst="rect">
            <a:avLst/>
          </a:prstGeom>
        </p:spPr>
      </p:pic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ABC732FC-46D1-1E26-DC43-85DDEEB822BD}"/>
              </a:ext>
            </a:extLst>
          </p:cNvPr>
          <p:cNvSpPr txBox="1">
            <a:spLocks/>
          </p:cNvSpPr>
          <p:nvPr/>
        </p:nvSpPr>
        <p:spPr>
          <a:xfrm>
            <a:off x="1618314" y="1521813"/>
            <a:ext cx="3831909" cy="168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allocations</a:t>
            </a:r>
          </a:p>
          <a:p>
            <a:r>
              <a:rPr lang="en-US" sz="2000" dirty="0"/>
              <a:t>Memory access patterns</a:t>
            </a:r>
          </a:p>
          <a:p>
            <a:r>
              <a:rPr lang="en-US" sz="2000" dirty="0"/>
              <a:t>Control flow patterns</a:t>
            </a:r>
          </a:p>
          <a:p>
            <a:r>
              <a:rPr lang="en-US" sz="2000" dirty="0"/>
              <a:t>Time / power measurements</a:t>
            </a:r>
          </a:p>
          <a:p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EDE245F-3AD1-0D97-03F3-5D1C5F38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68593" y="3305169"/>
            <a:ext cx="1306830" cy="1306830"/>
          </a:xfrm>
          <a:prstGeom prst="rect">
            <a:avLst/>
          </a:prstGeom>
        </p:spPr>
      </p:pic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76799C02-840A-BFB8-9BD6-5804DD23D2B4}"/>
              </a:ext>
            </a:extLst>
          </p:cNvPr>
          <p:cNvSpPr txBox="1">
            <a:spLocks/>
          </p:cNvSpPr>
          <p:nvPr/>
        </p:nvSpPr>
        <p:spPr>
          <a:xfrm>
            <a:off x="1618313" y="3198060"/>
            <a:ext cx="3831909" cy="186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Memory request scheduling</a:t>
            </a:r>
          </a:p>
          <a:p>
            <a:r>
              <a:rPr lang="en-US" sz="2000" dirty="0"/>
              <a:t>Speculative execution</a:t>
            </a:r>
          </a:p>
          <a:p>
            <a:r>
              <a:rPr lang="en-US" sz="2000" dirty="0"/>
              <a:t>Prefetching, branch prediction</a:t>
            </a:r>
          </a:p>
          <a:p>
            <a:r>
              <a:rPr lang="en-US" sz="2000" dirty="0"/>
              <a:t>Power management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8CD0E-0AB4-24A6-0B6D-EA9D57B23868}"/>
              </a:ext>
            </a:extLst>
          </p:cNvPr>
          <p:cNvCxnSpPr>
            <a:cxnSpLocks/>
          </p:cNvCxnSpPr>
          <p:nvPr/>
        </p:nvCxnSpPr>
        <p:spPr>
          <a:xfrm>
            <a:off x="86990" y="5045176"/>
            <a:ext cx="90570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andom access memory chip - Free computer icons">
            <a:extLst>
              <a:ext uri="{FF2B5EF4-FFF2-40B4-BE49-F238E27FC236}">
                <a16:creationId xmlns:a16="http://schemas.microsoft.com/office/drawing/2014/main" id="{8157B79B-0244-12E8-E96A-059410B9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846" y="5127315"/>
            <a:ext cx="1152577" cy="11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6CE671B-EC7F-426D-515D-D4B4FE3E7CA7}"/>
              </a:ext>
            </a:extLst>
          </p:cNvPr>
          <p:cNvSpPr txBox="1">
            <a:spLocks/>
          </p:cNvSpPr>
          <p:nvPr/>
        </p:nvSpPr>
        <p:spPr>
          <a:xfrm>
            <a:off x="1675423" y="5301871"/>
            <a:ext cx="3831909" cy="8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Bitflips occur</a:t>
            </a:r>
          </a:p>
          <a:p>
            <a:r>
              <a:rPr lang="en-US" sz="2000" dirty="0"/>
              <a:t>Memory isolation is broken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7E6BD6-7D4C-07DE-8200-16B6ED4C3F89}"/>
              </a:ext>
            </a:extLst>
          </p:cNvPr>
          <p:cNvCxnSpPr>
            <a:cxnSpLocks/>
          </p:cNvCxnSpPr>
          <p:nvPr/>
        </p:nvCxnSpPr>
        <p:spPr>
          <a:xfrm>
            <a:off x="525250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5A9B1F-BD67-E6A7-F338-AFB2FF89E237}"/>
              </a:ext>
            </a:extLst>
          </p:cNvPr>
          <p:cNvSpPr txBox="1"/>
          <p:nvPr/>
        </p:nvSpPr>
        <p:spPr>
          <a:xfrm>
            <a:off x="5387412" y="971899"/>
            <a:ext cx="16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29B32-C410-B01C-15B0-D8730B0BABE3}"/>
              </a:ext>
            </a:extLst>
          </p:cNvPr>
          <p:cNvSpPr txBox="1"/>
          <p:nvPr/>
        </p:nvSpPr>
        <p:spPr>
          <a:xfrm>
            <a:off x="7305974" y="977807"/>
            <a:ext cx="176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Mitigation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D1D74A-A72E-8128-FA56-F97A4E8313FB}"/>
              </a:ext>
            </a:extLst>
          </p:cNvPr>
          <p:cNvSpPr txBox="1"/>
          <p:nvPr/>
        </p:nvSpPr>
        <p:spPr>
          <a:xfrm rot="16200000">
            <a:off x="-515997" y="2040420"/>
            <a:ext cx="15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Software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A4A61-DFDE-8853-28B4-9CC344177ECC}"/>
              </a:ext>
            </a:extLst>
          </p:cNvPr>
          <p:cNvSpPr txBox="1"/>
          <p:nvPr/>
        </p:nvSpPr>
        <p:spPr>
          <a:xfrm rot="16200000">
            <a:off x="-293337" y="3817617"/>
            <a:ext cx="1109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</a:rPr>
              <a:t>uArch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E3B24-D25B-48BE-0381-660CDE8F1A3E}"/>
              </a:ext>
            </a:extLst>
          </p:cNvPr>
          <p:cNvSpPr txBox="1"/>
          <p:nvPr/>
        </p:nvSpPr>
        <p:spPr>
          <a:xfrm rot="16200000">
            <a:off x="-345470" y="5459635"/>
            <a:ext cx="120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Device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CC0CE5-A55D-BD02-CE51-55A342AFEBD8}"/>
              </a:ext>
            </a:extLst>
          </p:cNvPr>
          <p:cNvCxnSpPr>
            <a:cxnSpLocks/>
          </p:cNvCxnSpPr>
          <p:nvPr/>
        </p:nvCxnSpPr>
        <p:spPr>
          <a:xfrm>
            <a:off x="7203722" y="1055815"/>
            <a:ext cx="0" cy="5802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5A2BBC-173D-96A8-60AF-917E58B62264}"/>
              </a:ext>
            </a:extLst>
          </p:cNvPr>
          <p:cNvCxnSpPr>
            <a:cxnSpLocks/>
          </p:cNvCxnSpPr>
          <p:nvPr/>
        </p:nvCxnSpPr>
        <p:spPr>
          <a:xfrm>
            <a:off x="86990" y="1495119"/>
            <a:ext cx="90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oss 50">
            <a:extLst>
              <a:ext uri="{FF2B5EF4-FFF2-40B4-BE49-F238E27FC236}">
                <a16:creationId xmlns:a16="http://schemas.microsoft.com/office/drawing/2014/main" id="{5A738EF9-AB65-CC2C-BAA3-E4847A23E37D}"/>
              </a:ext>
            </a:extLst>
          </p:cNvPr>
          <p:cNvSpPr/>
          <p:nvPr/>
        </p:nvSpPr>
        <p:spPr>
          <a:xfrm>
            <a:off x="5382593" y="5302814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8BD220D8-E8C1-EB85-BEE8-1D70EF06525C}"/>
              </a:ext>
            </a:extLst>
          </p:cNvPr>
          <p:cNvSpPr/>
          <p:nvPr/>
        </p:nvSpPr>
        <p:spPr>
          <a:xfrm>
            <a:off x="6258549" y="5304109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579E9C81-E39E-6447-A21A-DE8E8821A80F}"/>
              </a:ext>
            </a:extLst>
          </p:cNvPr>
          <p:cNvSpPr/>
          <p:nvPr/>
        </p:nvSpPr>
        <p:spPr>
          <a:xfrm>
            <a:off x="5787024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C5711201-37AF-1C5E-FEF8-57B2EAFE3C3E}"/>
              </a:ext>
            </a:extLst>
          </p:cNvPr>
          <p:cNvSpPr/>
          <p:nvPr/>
        </p:nvSpPr>
        <p:spPr>
          <a:xfrm>
            <a:off x="7774081" y="360700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DC1A2A17-093D-239E-AB38-73CF0D120B0A}"/>
              </a:ext>
            </a:extLst>
          </p:cNvPr>
          <p:cNvSpPr/>
          <p:nvPr/>
        </p:nvSpPr>
        <p:spPr>
          <a:xfrm>
            <a:off x="7330550" y="1857447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C39A08E5-3B5F-E862-BD94-FAE699C9C64D}"/>
              </a:ext>
            </a:extLst>
          </p:cNvPr>
          <p:cNvSpPr/>
          <p:nvPr/>
        </p:nvSpPr>
        <p:spPr>
          <a:xfrm>
            <a:off x="8206506" y="1858742"/>
            <a:ext cx="824459" cy="830136"/>
          </a:xfrm>
          <a:prstGeom prst="plus">
            <a:avLst>
              <a:gd name="adj" fmla="val 35909"/>
            </a:avLst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 Good Turn of Phrase. Idioms. Unit 2., Phrasal Verbs All Sets English, CAE  Vocabulary - Unit 7, CAE Vocabulary - Unit 2, CAE Vocabulary - Unit 6, CAE  Vocabulary - Unit">
            <a:extLst>
              <a:ext uri="{FF2B5EF4-FFF2-40B4-BE49-F238E27FC236}">
                <a16:creationId xmlns:a16="http://schemas.microsoft.com/office/drawing/2014/main" id="{E07EFC19-6809-F839-795C-C83A64DF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1530617"/>
            <a:ext cx="1485303" cy="15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5FBD002-50F4-8298-BA5B-E9F78D4CF104}"/>
              </a:ext>
            </a:extLst>
          </p:cNvPr>
          <p:cNvSpPr txBox="1"/>
          <p:nvPr/>
        </p:nvSpPr>
        <p:spPr>
          <a:xfrm>
            <a:off x="7268954" y="4230264"/>
            <a:ext cx="17011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~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55C74-66DF-FD0B-4636-58B2DB5B6FF0}"/>
              </a:ext>
            </a:extLst>
          </p:cNvPr>
          <p:cNvSpPr/>
          <p:nvPr/>
        </p:nvSpPr>
        <p:spPr>
          <a:xfrm>
            <a:off x="0" y="1055815"/>
            <a:ext cx="9144000" cy="5427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F0BAEC-570B-6A3B-DC52-78B5C07FABE3}"/>
              </a:ext>
            </a:extLst>
          </p:cNvPr>
          <p:cNvSpPr/>
          <p:nvPr/>
        </p:nvSpPr>
        <p:spPr>
          <a:xfrm>
            <a:off x="-3550" y="3337630"/>
            <a:ext cx="9147550" cy="126017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Cross-layer communication </a:t>
            </a:r>
            <a:b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</a:br>
            <a:r>
              <a:rPr lang="en-US" sz="28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is crucial going forward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C6C11392-A32A-7384-7AF5-73D0360E2B2E}"/>
              </a:ext>
            </a:extLst>
          </p:cNvPr>
          <p:cNvSpPr/>
          <p:nvPr/>
        </p:nvSpPr>
        <p:spPr>
          <a:xfrm rot="1795564">
            <a:off x="6812751" y="2531671"/>
            <a:ext cx="634720" cy="2863800"/>
          </a:xfrm>
          <a:prstGeom prst="upArrow">
            <a:avLst>
              <a:gd name="adj1" fmla="val 50000"/>
              <a:gd name="adj2" fmla="val 877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1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9018-F1EF-E98E-09F0-4AD355CF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BA33-8610-F849-18FA-76283AF9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Research for Better Memory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2D25-B5AB-8A86-2E29-1368BB577FB0}"/>
              </a:ext>
            </a:extLst>
          </p:cNvPr>
          <p:cNvSpPr txBox="1"/>
          <p:nvPr/>
        </p:nvSpPr>
        <p:spPr>
          <a:xfrm>
            <a:off x="94528" y="1116596"/>
            <a:ext cx="121058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</a:t>
            </a:r>
          </a:p>
          <a:p>
            <a:pPr algn="ctr"/>
            <a:endParaRPr lang="en-US" sz="500" dirty="0">
              <a:ln w="3175">
                <a:noFill/>
              </a:ln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FF1A1-6D43-7C0E-F0B0-34E9B1F3E266}"/>
              </a:ext>
            </a:extLst>
          </p:cNvPr>
          <p:cNvSpPr txBox="1"/>
          <p:nvPr/>
        </p:nvSpPr>
        <p:spPr>
          <a:xfrm>
            <a:off x="18328" y="2807017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7030A0"/>
                </a:solidFill>
                <a:latin typeface="Font Awesome 5 Free Regular" panose="02000503000000000000" pitchFamily="2" charset="0"/>
              </a:rPr>
              <a:t>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943A-48D0-6D91-E0EB-CDC0B0D7D4B8}"/>
              </a:ext>
            </a:extLst>
          </p:cNvPr>
          <p:cNvSpPr txBox="1"/>
          <p:nvPr/>
        </p:nvSpPr>
        <p:spPr>
          <a:xfrm>
            <a:off x="124691" y="4462676"/>
            <a:ext cx="15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3175">
                  <a:noFill/>
                </a:ln>
                <a:solidFill>
                  <a:srgbClr val="2E5597"/>
                </a:solidFill>
                <a:latin typeface="Font Awesome 5 Free Regular" panose="02000503000000000000" pitchFamily="2" charset="0"/>
              </a:rPr>
              <a:t></a:t>
            </a:r>
            <a:r>
              <a:rPr lang="en-US" sz="20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endParaRPr lang="en-US" sz="800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AF465-B929-D201-AF56-4FF551DDF34F}"/>
              </a:ext>
            </a:extLst>
          </p:cNvPr>
          <p:cNvSpPr txBox="1"/>
          <p:nvPr/>
        </p:nvSpPr>
        <p:spPr>
          <a:xfrm>
            <a:off x="1628416" y="4753967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Cross-Layer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Communication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72582-C951-DA9F-A66D-BBCB44793557}"/>
              </a:ext>
            </a:extLst>
          </p:cNvPr>
          <p:cNvSpPr txBox="1"/>
          <p:nvPr/>
        </p:nvSpPr>
        <p:spPr>
          <a:xfrm>
            <a:off x="1503725" y="3051601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Flexible and Intelligent Memory</a:t>
            </a:r>
            <a:b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030A0"/>
                </a:solidFill>
                <a:latin typeface="Cambria" panose="02040503050406030204" pitchFamily="18" charset="0"/>
              </a:rPr>
              <a:t>Chips, Interfaces, 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449EF-A1E5-24C0-D704-D237EEAA4882}"/>
              </a:ext>
            </a:extLst>
          </p:cNvPr>
          <p:cNvSpPr txBox="1"/>
          <p:nvPr/>
        </p:nvSpPr>
        <p:spPr>
          <a:xfrm>
            <a:off x="1451685" y="1401288"/>
            <a:ext cx="442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Deeper Understanding of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Physics and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FECFFC-7CC5-80A8-046E-96EA173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46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7 March 2024</a:t>
            </a:r>
          </a:p>
          <a:p>
            <a:r>
              <a:rPr lang="en-US" sz="2000" dirty="0"/>
              <a:t>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2964419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Deeper Look into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710" t="5835" r="5283" b="6588"/>
          <a:stretch/>
        </p:blipFill>
        <p:spPr bwMode="auto">
          <a:xfrm>
            <a:off x="256180" y="1239693"/>
            <a:ext cx="8631639" cy="476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B697-5C95-90E5-2ACC-8D22FCA2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8" y="3429000"/>
            <a:ext cx="4457282" cy="1459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60E11-DB34-DD22-B868-7C26B3FA0DCA}"/>
              </a:ext>
            </a:extLst>
          </p:cNvPr>
          <p:cNvSpPr txBox="1"/>
          <p:nvPr/>
        </p:nvSpPr>
        <p:spPr>
          <a:xfrm>
            <a:off x="256179" y="6042227"/>
            <a:ext cx="8631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dirty="0">
                <a:latin typeface="Cambria" panose="02040503050406030204" pitchFamily="18" charset="0"/>
                <a:hlinkClick r:id="rId4"/>
              </a:rPr>
              <a:t>/live/CRtm1es4n3o?si=8N5zB6e_RUc5Ejl8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18A6-965B-8F14-2247-020332156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055" y="1216978"/>
            <a:ext cx="893745" cy="8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30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3348-0C52-E0FA-EBA5-88CDE6DE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D893B-0C02-BE3D-723B-2A76BC65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934F1D-C455-D281-D385-0D6AF3804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752" r="5304" b="7303"/>
          <a:stretch/>
        </p:blipFill>
        <p:spPr bwMode="auto">
          <a:xfrm>
            <a:off x="108992" y="1146429"/>
            <a:ext cx="8926011" cy="492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A5551D-98FD-B606-7879-C9BA8D3F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22" y="3588599"/>
            <a:ext cx="4608689" cy="1358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A302D-8480-0FBD-E1B7-12E5EAA3F950}"/>
              </a:ext>
            </a:extLst>
          </p:cNvPr>
          <p:cNvSpPr txBox="1"/>
          <p:nvPr/>
        </p:nvSpPr>
        <p:spPr>
          <a:xfrm>
            <a:off x="1679223" y="6452935"/>
            <a:ext cx="6651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hlinkClick r:id="rId4"/>
              </a:rPr>
              <a:t>https://</a:t>
            </a:r>
            <a:r>
              <a:rPr lang="en-US" sz="1600" dirty="0" err="1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/live/YQwRYWpCsk0?si=jXPueMHb5wgs69-q</a:t>
            </a:r>
            <a:endParaRPr 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20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79D-D9FD-1811-3E8D-81ED27DD9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400" dirty="0"/>
              <a:t>Enabling Efficient and Scalable </a:t>
            </a:r>
            <a:br>
              <a:rPr lang="en-US" sz="4400" dirty="0"/>
            </a:br>
            <a:r>
              <a:rPr lang="en-US" sz="4400" dirty="0"/>
              <a:t>Read Disturbance Mitigation </a:t>
            </a:r>
            <a:br>
              <a:rPr lang="en-US" sz="3400" dirty="0"/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via New Experimental Insights 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into Modern Memory Chips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829667-7C3E-C3E0-0320-9BA8FE9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B3784-942D-97B9-ED22-EF32515C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6B820-5231-6873-CB55-E057D0AD7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782" y="3762047"/>
            <a:ext cx="1620000" cy="1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C3E75-06BC-9EE0-CDAA-4D9B6D040461}"/>
              </a:ext>
            </a:extLst>
          </p:cNvPr>
          <p:cNvSpPr txBox="1"/>
          <p:nvPr/>
        </p:nvSpPr>
        <p:spPr>
          <a:xfrm>
            <a:off x="72067" y="538803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agyaglikci.github.io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8E3C5-27EF-3DC5-648E-B2570D6EA0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44393" y="3768037"/>
            <a:ext cx="1617825" cy="16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D6F00-FB07-53AE-927D-309B0348E2CF}"/>
              </a:ext>
            </a:extLst>
          </p:cNvPr>
          <p:cNvSpPr txBox="1"/>
          <p:nvPr/>
        </p:nvSpPr>
        <p:spPr>
          <a:xfrm>
            <a:off x="6638251" y="5382047"/>
            <a:ext cx="243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hlinkClick r:id="rId9"/>
              </a:rPr>
              <a:t>safari.ethz.ch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18527A-357C-3C9E-8BB8-22298E6F4B3D}"/>
              </a:ext>
            </a:extLst>
          </p:cNvPr>
          <p:cNvSpPr txBox="1">
            <a:spLocks/>
          </p:cNvSpPr>
          <p:nvPr/>
        </p:nvSpPr>
        <p:spPr>
          <a:xfrm>
            <a:off x="2286000" y="3762047"/>
            <a:ext cx="4572000" cy="1927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Abdullah Giray </a:t>
            </a:r>
            <a:r>
              <a:rPr lang="en-US" b="1" dirty="0" err="1"/>
              <a:t>Yaglikci</a:t>
            </a:r>
            <a:endParaRPr lang="en-US" b="1" dirty="0"/>
          </a:p>
          <a:p>
            <a:r>
              <a:rPr lang="en-US" sz="1800" dirty="0">
                <a:hlinkClick r:id="rId10"/>
              </a:rPr>
              <a:t>agyaglikci@gmail.com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https://agyaglikci.github.io</a:t>
            </a:r>
            <a:endParaRPr lang="en-US" sz="1800" dirty="0"/>
          </a:p>
          <a:p>
            <a:r>
              <a:rPr lang="en-US" sz="1800" dirty="0"/>
              <a:t>7 March 2024</a:t>
            </a:r>
          </a:p>
          <a:p>
            <a:r>
              <a:rPr lang="en-US" sz="2000" dirty="0"/>
              <a:t>University of Glasgow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D0E126-CC31-EEBF-2ADC-1F39E0981C6E}"/>
              </a:ext>
            </a:extLst>
          </p:cNvPr>
          <p:cNvSpPr/>
          <p:nvPr/>
        </p:nvSpPr>
        <p:spPr>
          <a:xfrm>
            <a:off x="-55417" y="2893671"/>
            <a:ext cx="9254835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068070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68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8751-980E-8B48-BBF4-A176728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 </a:t>
            </a:r>
            <a:br>
              <a:rPr lang="en-US" dirty="0"/>
            </a:br>
            <a:r>
              <a:rPr lang="en-US" dirty="0"/>
              <a:t>from Spatial Variation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61FD6-46E6-BA49-9931-66C3BDBB908E}"/>
              </a:ext>
            </a:extLst>
          </p:cNvPr>
          <p:cNvSpPr/>
          <p:nvPr/>
        </p:nvSpPr>
        <p:spPr>
          <a:xfrm>
            <a:off x="2212974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1CFF49-49F4-0C45-8790-53E289E2A035}"/>
              </a:ext>
            </a:extLst>
          </p:cNvPr>
          <p:cNvSpPr/>
          <p:nvPr/>
        </p:nvSpPr>
        <p:spPr>
          <a:xfrm>
            <a:off x="3938447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9FB19-1065-0148-8C3D-85F4D78E4CBD}"/>
              </a:ext>
            </a:extLst>
          </p:cNvPr>
          <p:cNvSpPr/>
          <p:nvPr/>
        </p:nvSpPr>
        <p:spPr>
          <a:xfrm>
            <a:off x="5663920" y="2205840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D5C25-48C6-4340-9BFE-5B608FA90E31}"/>
              </a:ext>
            </a:extLst>
          </p:cNvPr>
          <p:cNvSpPr/>
          <p:nvPr/>
        </p:nvSpPr>
        <p:spPr>
          <a:xfrm>
            <a:off x="7389393" y="2205839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284A1-4FEA-494F-939B-C59FB71BDE13}"/>
              </a:ext>
            </a:extLst>
          </p:cNvPr>
          <p:cNvSpPr/>
          <p:nvPr/>
        </p:nvSpPr>
        <p:spPr>
          <a:xfrm>
            <a:off x="3938447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6309A-9757-2A43-8E54-3B75863429DA}"/>
              </a:ext>
            </a:extLst>
          </p:cNvPr>
          <p:cNvSpPr/>
          <p:nvPr/>
        </p:nvSpPr>
        <p:spPr>
          <a:xfrm>
            <a:off x="5663920" y="4402305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941E-6FAD-0740-8521-12FD674CB101}"/>
              </a:ext>
            </a:extLst>
          </p:cNvPr>
          <p:cNvSpPr/>
          <p:nvPr/>
        </p:nvSpPr>
        <p:spPr>
          <a:xfrm>
            <a:off x="7389393" y="4402304"/>
            <a:ext cx="1368425" cy="96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9A2617-5A98-4C4B-82E1-2EA62A762CD5}"/>
              </a:ext>
            </a:extLst>
          </p:cNvPr>
          <p:cNvGrpSpPr/>
          <p:nvPr/>
        </p:nvGrpSpPr>
        <p:grpSpPr>
          <a:xfrm>
            <a:off x="1881265" y="1280419"/>
            <a:ext cx="7017075" cy="2194960"/>
            <a:chOff x="250535" y="1280419"/>
            <a:chExt cx="8647805" cy="219496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E61AE6-23E2-A047-B12E-E2493CE98E0E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RowHammer vulnerability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across DRAM rows and columns due to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design</a:t>
              </a:r>
              <a:r>
                <a:rPr lang="en-US" sz="2000" dirty="0">
                  <a:solidFill>
                    <a:prstClr val="white"/>
                  </a:solidFill>
                  <a:latin typeface="Cambria" panose="02040503050406030204" pitchFamily="18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and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manufacturing-process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2D4915-DB30-6D49-95BA-E71972640024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5F01E-2954-B145-9320-EE436AF16D7B}"/>
              </a:ext>
            </a:extLst>
          </p:cNvPr>
          <p:cNvGrpSpPr/>
          <p:nvPr/>
        </p:nvGrpSpPr>
        <p:grpSpPr>
          <a:xfrm>
            <a:off x="1881265" y="3904174"/>
            <a:ext cx="7017075" cy="2194960"/>
            <a:chOff x="250535" y="1280419"/>
            <a:chExt cx="8647805" cy="219496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670F42-28FF-354A-9442-4551E71C90E5}"/>
                </a:ext>
              </a:extLst>
            </p:cNvPr>
            <p:cNvSpPr/>
            <p:nvPr/>
          </p:nvSpPr>
          <p:spPr>
            <a:xfrm>
              <a:off x="250536" y="1777044"/>
              <a:ext cx="8647804" cy="1698335"/>
            </a:xfrm>
            <a:prstGeom prst="roundRect">
              <a:avLst>
                <a:gd name="adj" fmla="val 0"/>
              </a:avLst>
            </a:prstGeom>
            <a:grp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Minimum hammer count to induce the first bitflip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(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HC</a:t>
              </a:r>
              <a:r>
                <a:rPr kumimoji="0" lang="en-US" sz="20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first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)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significantly varies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across rows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 subarray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not as much across subarrays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E38E7E-3E1C-D340-A950-CFC4F018A9C0}"/>
                </a:ext>
              </a:extLst>
            </p:cNvPr>
            <p:cNvSpPr txBox="1"/>
            <p:nvPr/>
          </p:nvSpPr>
          <p:spPr>
            <a:xfrm>
              <a:off x="250535" y="1280419"/>
              <a:ext cx="8647804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Key Takeaway 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4926E1-33DB-02CE-632E-7CE06001F243}"/>
              </a:ext>
            </a:extLst>
          </p:cNvPr>
          <p:cNvSpPr txBox="1"/>
          <p:nvPr/>
        </p:nvSpPr>
        <p:spPr>
          <a:xfrm>
            <a:off x="0" y="978376"/>
            <a:ext cx="188126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1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Font Awesome 5 Free Regular" panose="02000503000000000000" pitchFamily="2" charset="0"/>
                <a:ea typeface="+mn-ea"/>
                <a:cs typeface="+mn-cs"/>
              </a:rPr>
              <a:t></a:t>
            </a:r>
            <a:endParaRPr kumimoji="0" lang="en-CH" sz="115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Font Awesome 5 Free Regular" panose="02000503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In-Chip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Variations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009-E41C-CD0C-316B-E64B0DD0961B}"/>
              </a:ext>
            </a:extLst>
          </p:cNvPr>
          <p:cNvSpPr txBox="1"/>
          <p:nvPr/>
        </p:nvSpPr>
        <p:spPr>
          <a:xfrm>
            <a:off x="0" y="1874728"/>
            <a:ext cx="9144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Developing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endParaRPr lang="en-US" sz="1200" i="0" dirty="0">
              <a:effectLst/>
              <a:latin typeface="Cambria" panose="02040503050406030204" pitchFamily="18" charset="0"/>
            </a:endParaRPr>
          </a:p>
          <a:p>
            <a:pPr algn="ctr"/>
            <a:r>
              <a:rPr lang="en-US" sz="3200" i="0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rPr>
              <a:t>a deeper understanding of DRAM read disturbance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and</a:t>
            </a:r>
            <a:r>
              <a:rPr lang="en-US" sz="32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</a:t>
            </a:r>
            <a:br>
              <a:rPr lang="en-US" sz="3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revisiting memory controller designs</a:t>
            </a:r>
            <a:br>
              <a:rPr lang="en-US" sz="1200" i="0" dirty="0">
                <a:effectLst/>
                <a:latin typeface="Cambria" panose="02040503050406030204" pitchFamily="18" charset="0"/>
              </a:rPr>
            </a:br>
            <a:r>
              <a:rPr lang="en-US" sz="3200" i="0" dirty="0">
                <a:effectLst/>
                <a:latin typeface="Cambria" panose="02040503050406030204" pitchFamily="18" charset="0"/>
              </a:rPr>
              <a:t> </a:t>
            </a:r>
            <a: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enable scientists and engineers to build </a:t>
            </a:r>
            <a:br>
              <a:rPr lang="en-US" sz="2800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</a:br>
            <a:r>
              <a:rPr lang="en-US" sz="2800" b="1" i="0" dirty="0">
                <a:solidFill>
                  <a:schemeClr val="bg2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reliable, secure, and safe DRAM-based systems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EFC64-23C6-8DAC-8EE6-2D538B3B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5C7014-2732-1829-3FC1-0C74B64A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23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D9246-913D-036D-3214-1DE085CFE2D4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64D8-C971-E93D-0D8A-D0E0F1CC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792CE-CF3F-FCE5-9927-B429CB96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D1A00B-7DF5-7195-8796-ACB4DA495F4A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AB78-1B71-2E3E-67A9-C300499AA368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62810-F3EE-FA10-5ED0-94FB8F8E7A13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AA347-6D4B-D667-69AB-B80D5FAF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5" y="1505577"/>
            <a:ext cx="7404830" cy="3474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7141A1-5709-DF1F-F223-C81E82AB42F5}"/>
              </a:ext>
            </a:extLst>
          </p:cNvPr>
          <p:cNvSpPr/>
          <p:nvPr/>
        </p:nvSpPr>
        <p:spPr>
          <a:xfrm>
            <a:off x="1676394" y="1690242"/>
            <a:ext cx="6248399" cy="29847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97D5-2DE8-6798-824E-C7F8F672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9" t="1078" b="10461"/>
          <a:stretch/>
        </p:blipFill>
        <p:spPr>
          <a:xfrm>
            <a:off x="869580" y="1506312"/>
            <a:ext cx="740483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B643-84FD-F828-4369-CA07AF538680}"/>
              </a:ext>
            </a:extLst>
          </p:cNvPr>
          <p:cNvSpPr txBox="1"/>
          <p:nvPr/>
        </p:nvSpPr>
        <p:spPr>
          <a:xfrm>
            <a:off x="1853229" y="1320911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</p:spTree>
    <p:extLst>
      <p:ext uri="{BB962C8B-B14F-4D97-AF65-F5344CB8AC3E}">
        <p14:creationId xmlns:p14="http://schemas.microsoft.com/office/powerpoint/2010/main" val="28630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3" grpId="0" animBg="1"/>
      <p:bldP spid="7" grpId="0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A608-9768-549B-9FB1-EF946C85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7B6A-0CDD-1736-F4CA-1E263D87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CDDA-0040-6297-9B5E-585E9B79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8496F-5CFB-3762-14E7-6F8F676174A5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B398-754A-57BB-766C-94F1DAE8C5FE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DBF44-6900-4265-DF6A-8BB78B5E41A9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A27760-A11A-DACE-FBA2-110EA7A526BC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B3344-7B9A-78AB-5BF8-2C7BEABEEA4F}"/>
              </a:ext>
            </a:extLst>
          </p:cNvPr>
          <p:cNvSpPr/>
          <p:nvPr/>
        </p:nvSpPr>
        <p:spPr>
          <a:xfrm>
            <a:off x="1815128" y="1839602"/>
            <a:ext cx="5982672" cy="2882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3804F62-977E-F1B6-B309-ADBF2B35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57" b="10386"/>
          <a:stretch/>
        </p:blipFill>
        <p:spPr>
          <a:xfrm>
            <a:off x="947427" y="1591626"/>
            <a:ext cx="724914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4C37-DD4D-3BE0-C3E2-FBBF1FDC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3-5590-FD20-67A8-7DE67B40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Regularity in Spatial Variation of Read Disturbance across DRAM 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627A-FE6A-4D0E-19B7-88F5B067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7FAF-A5E3-6C27-8F20-DF1B664BDF8C}"/>
              </a:ext>
            </a:extLst>
          </p:cNvPr>
          <p:cNvSpPr txBox="1"/>
          <p:nvPr/>
        </p:nvSpPr>
        <p:spPr>
          <a:xfrm>
            <a:off x="1987422" y="4980297"/>
            <a:ext cx="61768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DRAM Row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E6612-E4ED-3218-A674-B0E1D57DB7A9}"/>
              </a:ext>
            </a:extLst>
          </p:cNvPr>
          <p:cNvSpPr txBox="1"/>
          <p:nvPr/>
        </p:nvSpPr>
        <p:spPr>
          <a:xfrm rot="16200000">
            <a:off x="-1463707" y="3005169"/>
            <a:ext cx="41075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243D8-F3B1-7020-B2EE-6155A8A4E905}"/>
              </a:ext>
            </a:extLst>
          </p:cNvPr>
          <p:cNvSpPr txBox="1"/>
          <p:nvPr/>
        </p:nvSpPr>
        <p:spPr>
          <a:xfrm>
            <a:off x="1827829" y="1287385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500725-8725-BF03-CDB3-076E211C6FC4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88DF-9F9D-D645-B2EB-C9B30E2FD39B}"/>
              </a:ext>
            </a:extLst>
          </p:cNvPr>
          <p:cNvSpPr/>
          <p:nvPr/>
        </p:nvSpPr>
        <p:spPr>
          <a:xfrm>
            <a:off x="1693154" y="1772449"/>
            <a:ext cx="6176865" cy="2930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71BD-F3CA-E7D6-6A97-3AF486DE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8" t="657" b="10729"/>
          <a:stretch/>
        </p:blipFill>
        <p:spPr>
          <a:xfrm>
            <a:off x="933611" y="1638689"/>
            <a:ext cx="727677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02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808F-9899-7698-C3DB-C51D9B7D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E2BC-AD31-53A1-19B4-DADFC6D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65201"/>
            <a:ext cx="9143999" cy="47722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7030A0"/>
                </a:solidFill>
              </a:rPr>
              <a:t>Predictability of  </a:t>
            </a:r>
            <a:r>
              <a:rPr lang="en-US" sz="2000" dirty="0">
                <a:solidFill>
                  <a:srgbClr val="7030A0"/>
                </a:solidFill>
              </a:rPr>
              <a:t>a DRAM row’s read disturbance vulnerability </a:t>
            </a:r>
            <a:br>
              <a:rPr lang="en-US" sz="2000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based on the row’s spatial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bank address bits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subarray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 address bits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7030A0"/>
                </a:solidFill>
              </a:rPr>
              <a:t>row’s distance to local row buffer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Cluster DRAM rows into 15 bins based on each row’s 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minimum hammer count to induce the first bitflip 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HC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Predict whether a row is in a cluster, based on each spatial feature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Measure the F1 score for these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b="1" dirty="0">
                <a:solidFill>
                  <a:srgbClr val="002060"/>
                </a:solidFill>
              </a:rPr>
              <a:t>Key Result: </a:t>
            </a:r>
            <a:r>
              <a:rPr lang="en-US" sz="2000" dirty="0">
                <a:solidFill>
                  <a:srgbClr val="002060"/>
                </a:solidFill>
              </a:rPr>
              <a:t>Only a few spatial features have F1 scores &gt; 0.7 only for Mfr. 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667938-C339-4B3B-71AC-C60CD37E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77C5E7-7B0F-7E3C-A22B-F4D5D705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Read Disturbance Vulnerability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D5CE4B-DF2A-21F7-615B-A37F79EE524A}"/>
              </a:ext>
            </a:extLst>
          </p:cNvPr>
          <p:cNvSpPr/>
          <p:nvPr/>
        </p:nvSpPr>
        <p:spPr>
          <a:xfrm>
            <a:off x="0" y="5290783"/>
            <a:ext cx="9144000" cy="893257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row’s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spatial features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are weak predictors </a:t>
            </a:r>
            <a:b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for the row’s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read disturbance vulnerability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6840343" y="1501293"/>
            <a:ext cx="2017116" cy="2477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3D1FEB22-68CA-4480-79E3-BDA4B0C6913B}"/>
              </a:ext>
            </a:extLst>
          </p:cNvPr>
          <p:cNvSpPr txBox="1"/>
          <p:nvPr/>
        </p:nvSpPr>
        <p:spPr>
          <a:xfrm>
            <a:off x="-1832" y="354462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A763-CF40-1D41-A9F1-FEB7442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into RowHammer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BCF1DD3-7069-304F-A7DA-2B3412AB7E30}"/>
              </a:ext>
            </a:extLst>
          </p:cNvPr>
          <p:cNvSpPr/>
          <p:nvPr/>
        </p:nvSpPr>
        <p:spPr>
          <a:xfrm>
            <a:off x="1755926" y="2422543"/>
            <a:ext cx="2003117" cy="229713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Victim Row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52F46A-1077-7542-BBFA-856672359DB7}"/>
              </a:ext>
            </a:extLst>
          </p:cNvPr>
          <p:cNvCxnSpPr>
            <a:cxnSpLocks/>
          </p:cNvCxnSpPr>
          <p:nvPr/>
        </p:nvCxnSpPr>
        <p:spPr>
          <a:xfrm flipH="1">
            <a:off x="1602359" y="2717286"/>
            <a:ext cx="2772000" cy="0"/>
          </a:xfrm>
          <a:prstGeom prst="straightConnector1">
            <a:avLst/>
          </a:prstGeom>
          <a:ln w="38100" cap="rnd">
            <a:solidFill>
              <a:srgbClr val="4472C4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6437664-3173-D741-BE03-EE15F300DC1E}"/>
              </a:ext>
            </a:extLst>
          </p:cNvPr>
          <p:cNvSpPr/>
          <p:nvPr/>
        </p:nvSpPr>
        <p:spPr>
          <a:xfrm>
            <a:off x="3547209" y="6660252"/>
            <a:ext cx="1024094" cy="23090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Bitline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482588-6540-6F45-BE62-C51B52C61F46}"/>
              </a:ext>
            </a:extLst>
          </p:cNvPr>
          <p:cNvCxnSpPr>
            <a:cxnSpLocks/>
          </p:cNvCxnSpPr>
          <p:nvPr/>
        </p:nvCxnSpPr>
        <p:spPr>
          <a:xfrm flipV="1">
            <a:off x="4047666" y="1200181"/>
            <a:ext cx="0" cy="5413845"/>
          </a:xfrm>
          <a:prstGeom prst="straightConnector1">
            <a:avLst/>
          </a:prstGeom>
          <a:ln w="38100" cap="rnd">
            <a:solidFill>
              <a:srgbClr val="ED7D30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817F79-466E-E541-9326-B6A6EAE093EE}"/>
              </a:ext>
            </a:extLst>
          </p:cNvPr>
          <p:cNvCxnSpPr/>
          <p:nvPr/>
        </p:nvCxnSpPr>
        <p:spPr>
          <a:xfrm flipV="1">
            <a:off x="3364161" y="2874765"/>
            <a:ext cx="0" cy="8393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048790-DE7A-DB4E-A4E0-C9F6C492A708}"/>
              </a:ext>
            </a:extLst>
          </p:cNvPr>
          <p:cNvCxnSpPr/>
          <p:nvPr/>
        </p:nvCxnSpPr>
        <p:spPr>
          <a:xfrm flipH="1">
            <a:off x="3229072" y="2962591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F85791-878D-2743-AE84-431CB159E26B}"/>
              </a:ext>
            </a:extLst>
          </p:cNvPr>
          <p:cNvCxnSpPr/>
          <p:nvPr/>
        </p:nvCxnSpPr>
        <p:spPr>
          <a:xfrm flipH="1" flipV="1">
            <a:off x="349830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F581E3-1341-204E-8866-3199BA957DDD}"/>
              </a:ext>
            </a:extLst>
          </p:cNvPr>
          <p:cNvCxnSpPr/>
          <p:nvPr/>
        </p:nvCxnSpPr>
        <p:spPr>
          <a:xfrm flipH="1">
            <a:off x="3229072" y="3022598"/>
            <a:ext cx="269232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BC63D4-F5CD-0D4F-A655-81F4FF8B31E6}"/>
              </a:ext>
            </a:extLst>
          </p:cNvPr>
          <p:cNvCxnSpPr/>
          <p:nvPr/>
        </p:nvCxnSpPr>
        <p:spPr>
          <a:xfrm>
            <a:off x="3498302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7406BD-028A-094D-A661-DCB36E83F0AB}"/>
              </a:ext>
            </a:extLst>
          </p:cNvPr>
          <p:cNvCxnSpPr/>
          <p:nvPr/>
        </p:nvCxnSpPr>
        <p:spPr>
          <a:xfrm>
            <a:off x="3124853" y="3162641"/>
            <a:ext cx="104219" cy="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C7F58A-CAA4-0343-BC92-9F8CB583DFB9}"/>
              </a:ext>
            </a:extLst>
          </p:cNvPr>
          <p:cNvCxnSpPr/>
          <p:nvPr/>
        </p:nvCxnSpPr>
        <p:spPr>
          <a:xfrm flipH="1" flipV="1">
            <a:off x="3229072" y="3022598"/>
            <a:ext cx="1" cy="14004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FFB667-2872-7446-B648-3CB8CAE00854}"/>
              </a:ext>
            </a:extLst>
          </p:cNvPr>
          <p:cNvCxnSpPr/>
          <p:nvPr/>
        </p:nvCxnSpPr>
        <p:spPr>
          <a:xfrm>
            <a:off x="3364161" y="2714502"/>
            <a:ext cx="1" cy="17334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F5817-489C-E644-911C-81A8EB620CFD}"/>
              </a:ext>
            </a:extLst>
          </p:cNvPr>
          <p:cNvCxnSpPr>
            <a:cxnSpLocks/>
          </p:cNvCxnSpPr>
          <p:nvPr/>
        </p:nvCxnSpPr>
        <p:spPr>
          <a:xfrm flipH="1">
            <a:off x="3602522" y="3162641"/>
            <a:ext cx="43912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C019236-72BE-594C-9F95-570010000624}"/>
              </a:ext>
            </a:extLst>
          </p:cNvPr>
          <p:cNvCxnSpPr>
            <a:cxnSpLocks/>
          </p:cNvCxnSpPr>
          <p:nvPr/>
        </p:nvCxnSpPr>
        <p:spPr>
          <a:xfrm rot="5400000">
            <a:off x="2708101" y="3174106"/>
            <a:ext cx="116230" cy="87937"/>
          </a:xfrm>
          <a:prstGeom prst="bentConnector3">
            <a:avLst>
              <a:gd name="adj1" fmla="val 312"/>
            </a:avLst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D4C3E1D-6D52-734E-AAE8-A9B62618D456}"/>
              </a:ext>
            </a:extLst>
          </p:cNvPr>
          <p:cNvCxnSpPr/>
          <p:nvPr/>
        </p:nvCxnSpPr>
        <p:spPr>
          <a:xfrm>
            <a:off x="2722247" y="3190355"/>
            <a:ext cx="0" cy="17167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3FF8AB-FFCF-CD58-7EC7-609C64189673}"/>
              </a:ext>
            </a:extLst>
          </p:cNvPr>
          <p:cNvGrpSpPr/>
          <p:nvPr/>
        </p:nvGrpSpPr>
        <p:grpSpPr>
          <a:xfrm rot="5400000">
            <a:off x="2816363" y="3014122"/>
            <a:ext cx="280086" cy="295140"/>
            <a:chOff x="2794136" y="2706158"/>
            <a:chExt cx="280086" cy="29514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63F6331-DFA3-1340-9556-45F275EFA4C3}"/>
                </a:ext>
              </a:extLst>
            </p:cNvPr>
            <p:cNvCxnSpPr/>
            <p:nvPr/>
          </p:nvCxnSpPr>
          <p:spPr>
            <a:xfrm flipV="1">
              <a:off x="2934178" y="2706158"/>
              <a:ext cx="0" cy="8184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8313F1E-09AD-6E4B-B302-87C7B0CF7BE8}"/>
                </a:ext>
              </a:extLst>
            </p:cNvPr>
            <p:cNvCxnSpPr/>
            <p:nvPr/>
          </p:nvCxnSpPr>
          <p:spPr>
            <a:xfrm flipH="1">
              <a:off x="2794136" y="293106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220A518-72C3-FB4E-BDE1-87F0BEF09161}"/>
                </a:ext>
              </a:extLst>
            </p:cNvPr>
            <p:cNvCxnSpPr/>
            <p:nvPr/>
          </p:nvCxnSpPr>
          <p:spPr>
            <a:xfrm flipH="1">
              <a:off x="2794136" y="2788003"/>
              <a:ext cx="280086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4061FB-216C-594F-804D-E874B943514B}"/>
                </a:ext>
              </a:extLst>
            </p:cNvPr>
            <p:cNvCxnSpPr/>
            <p:nvPr/>
          </p:nvCxnSpPr>
          <p:spPr>
            <a:xfrm flipV="1">
              <a:off x="2934178" y="2931063"/>
              <a:ext cx="0" cy="70235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B1598C6-40BA-6994-CA2D-F4F6714D3780}"/>
              </a:ext>
            </a:extLst>
          </p:cNvPr>
          <p:cNvSpPr txBox="1"/>
          <p:nvPr/>
        </p:nvSpPr>
        <p:spPr>
          <a:xfrm>
            <a:off x="0" y="157216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9BC2C9-3766-AA31-1721-553FBA5C9529}"/>
              </a:ext>
            </a:extLst>
          </p:cNvPr>
          <p:cNvGrpSpPr/>
          <p:nvPr/>
        </p:nvGrpSpPr>
        <p:grpSpPr>
          <a:xfrm>
            <a:off x="1602356" y="1456853"/>
            <a:ext cx="2753098" cy="939482"/>
            <a:chOff x="1500071" y="875223"/>
            <a:chExt cx="2753098" cy="939482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F81FB37-0662-037E-9DEC-ABD7FA90D020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8BAA98F-0EA6-5666-778C-B7E52B2EF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674B6E8-3878-2C12-9AC0-9A271D4D663F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9668564-2A45-44AB-6C1C-2DBE8662EF9A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257DCE0-3558-367A-0D5D-9F3BC63D9B70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68C8818-266B-F0F5-6A85-34C0C7A168A0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AFD6688-057B-8E4D-5733-7156DFEC0D10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14C1C3D-1817-2345-41EB-D3C75A077BAC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CA4677C-6395-0608-F1C9-C99FAA84A1B3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3E21BBF-615B-5060-D5D2-2BB9AF79D926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8C6F56A-2B07-9785-9A5D-C095F3154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B6E32593-A94A-35B5-E3AB-1653826B04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6ADE0AC-4233-F47B-36E9-9099D0EF2E1A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A883379-D40B-44E7-15B8-81AE2431145F}"/>
                </a:ext>
              </a:extLst>
            </p:cNvPr>
            <p:cNvGrpSpPr/>
            <p:nvPr/>
          </p:nvGrpSpPr>
          <p:grpSpPr>
            <a:xfrm rot="5400000">
              <a:off x="2714077" y="1466806"/>
              <a:ext cx="280088" cy="295142"/>
              <a:chOff x="2800486" y="2699808"/>
              <a:chExt cx="280088" cy="295142"/>
            </a:xfrm>
          </p:grpSpPr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936F617E-4F13-7DCB-7F17-356C01F78F99}"/>
                  </a:ext>
                </a:extLst>
              </p:cNvPr>
              <p:cNvCxnSpPr/>
              <p:nvPr/>
            </p:nvCxnSpPr>
            <p:spPr>
              <a:xfrm flipV="1">
                <a:off x="2940532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12F7FC45-109B-05A0-D32F-07FDFE3938D8}"/>
                  </a:ext>
                </a:extLst>
              </p:cNvPr>
              <p:cNvCxnSpPr/>
              <p:nvPr/>
            </p:nvCxnSpPr>
            <p:spPr>
              <a:xfrm flipH="1">
                <a:off x="2800486" y="292471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42B1542-8066-DD7F-B87F-2BC57A68A59C}"/>
                  </a:ext>
                </a:extLst>
              </p:cNvPr>
              <p:cNvCxnSpPr/>
              <p:nvPr/>
            </p:nvCxnSpPr>
            <p:spPr>
              <a:xfrm flipH="1">
                <a:off x="2800488" y="2781655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E325406-D190-22E5-C0BF-C3532B3F3616}"/>
                  </a:ext>
                </a:extLst>
              </p:cNvPr>
              <p:cNvCxnSpPr/>
              <p:nvPr/>
            </p:nvCxnSpPr>
            <p:spPr>
              <a:xfrm flipV="1">
                <a:off x="2940530" y="2924715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5F4298B-EEA8-CD62-E7EC-87698B573EAA}"/>
              </a:ext>
            </a:extLst>
          </p:cNvPr>
          <p:cNvGrpSpPr/>
          <p:nvPr/>
        </p:nvGrpSpPr>
        <p:grpSpPr>
          <a:xfrm>
            <a:off x="1605883" y="3434856"/>
            <a:ext cx="2753098" cy="939482"/>
            <a:chOff x="1500071" y="875223"/>
            <a:chExt cx="2753098" cy="93948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8F5B182-B9CD-E34D-09DA-9B1341DAB493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171EBE3-A67C-E511-6EC1-C8126F4C0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D6EA4C29-6C40-D2D7-F71D-DFD4137854C5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E59F77A2-B608-5C33-298A-7C60A51F1E41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419874D0-15C2-5F5B-D754-990C560D08E6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D7D03CF3-E354-003B-5A7E-08F0BB8840FF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B2316B3-EC94-1526-251D-7E2268742976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0A8CE7D-B8C2-624D-3216-F85F6C7AFFC8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6D1D8E3-3AC9-A6D0-D068-2FD85B5D29DE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78B2802-71E8-7649-95B2-6067E9DB74A8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9D061C1-77EC-EC24-B43E-F91F62BF5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Elbow Connector 220">
              <a:extLst>
                <a:ext uri="{FF2B5EF4-FFF2-40B4-BE49-F238E27FC236}">
                  <a16:creationId xmlns:a16="http://schemas.microsoft.com/office/drawing/2014/main" id="{79D7264F-DFA4-5B80-D9F2-99451B1895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E894A469-27C9-3DA6-4050-4E4A2F1DBEFD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DA6B780-90BC-5E86-1F18-27996CEEB3B2}"/>
                </a:ext>
              </a:extLst>
            </p:cNvPr>
            <p:cNvGrpSpPr/>
            <p:nvPr/>
          </p:nvGrpSpPr>
          <p:grpSpPr>
            <a:xfrm rot="5400000">
              <a:off x="2714077" y="1466804"/>
              <a:ext cx="280087" cy="295141"/>
              <a:chOff x="2800485" y="2699808"/>
              <a:chExt cx="280087" cy="295141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AD7A42BF-D5AE-8262-A873-B793DD8EB928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C83C5DF-87F5-6414-C858-79F081C954A9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6146CDC8-06C6-A4E9-4776-5FDA17C7D756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319BC70-766D-13C6-91D7-67B9B08663BD}"/>
                  </a:ext>
                </a:extLst>
              </p:cNvPr>
              <p:cNvCxnSpPr/>
              <p:nvPr/>
            </p:nvCxnSpPr>
            <p:spPr>
              <a:xfrm flipV="1">
                <a:off x="2940527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E136DD9-5414-9C30-FC55-4E6661C69307}"/>
              </a:ext>
            </a:extLst>
          </p:cNvPr>
          <p:cNvGrpSpPr/>
          <p:nvPr/>
        </p:nvGrpSpPr>
        <p:grpSpPr>
          <a:xfrm>
            <a:off x="0" y="1219618"/>
            <a:ext cx="4713557" cy="5025652"/>
            <a:chOff x="0" y="902118"/>
            <a:chExt cx="4713557" cy="502565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8FB507B-8F9A-B68B-0901-FB5567EF7A9E}"/>
                </a:ext>
              </a:extLst>
            </p:cNvPr>
            <p:cNvSpPr/>
            <p:nvPr/>
          </p:nvSpPr>
          <p:spPr>
            <a:xfrm>
              <a:off x="1602359" y="902118"/>
              <a:ext cx="2772000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D01248E-2682-5B7A-A019-DC4D173F2AEF}"/>
                </a:ext>
              </a:extLst>
            </p:cNvPr>
            <p:cNvSpPr/>
            <p:nvPr/>
          </p:nvSpPr>
          <p:spPr>
            <a:xfrm rot="10800000">
              <a:off x="1602359" y="3429000"/>
              <a:ext cx="2771979" cy="249877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alpha val="19648"/>
                  </a:srgbClr>
                </a:gs>
                <a:gs pos="50000">
                  <a:srgbClr val="CA3656">
                    <a:alpha val="20135"/>
                  </a:srgbClr>
                </a:gs>
                <a:gs pos="100000">
                  <a:schemeClr val="bg1">
                    <a:alpha val="19855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9809F0-2CF5-B401-DF0B-EDD1F7266977}"/>
                </a:ext>
              </a:extLst>
            </p:cNvPr>
            <p:cNvSpPr txBox="1"/>
            <p:nvPr/>
          </p:nvSpPr>
          <p:spPr>
            <a:xfrm rot="16200000">
              <a:off x="3819268" y="3220771"/>
              <a:ext cx="1419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Disturbance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B96401-1F40-9C4E-90F7-5C414D7D0975}"/>
                </a:ext>
              </a:extLst>
            </p:cNvPr>
            <p:cNvSpPr txBox="1"/>
            <p:nvPr/>
          </p:nvSpPr>
          <p:spPr>
            <a:xfrm>
              <a:off x="0" y="3228786"/>
              <a:ext cx="150982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/>
                  <a:ea typeface="Cambria"/>
                  <a:cs typeface="+mn-cs"/>
                </a:rPr>
                <a:t>High Voltage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libri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7D9AEBF-2142-A7C2-861A-9BA2CA04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356" y="3411787"/>
              <a:ext cx="2757018" cy="0"/>
            </a:xfrm>
            <a:prstGeom prst="straightConnector1">
              <a:avLst/>
            </a:prstGeom>
            <a:ln w="381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686EC97-F7A8-C35A-7EF3-0357B5C62D14}"/>
                </a:ext>
              </a:extLst>
            </p:cNvPr>
            <p:cNvSpPr/>
            <p:nvPr/>
          </p:nvSpPr>
          <p:spPr>
            <a:xfrm>
              <a:off x="1759098" y="3117024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Aggressor Row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5E515A5-1A27-F665-4F84-D6D6D5558371}"/>
              </a:ext>
            </a:extLst>
          </p:cNvPr>
          <p:cNvSpPr txBox="1"/>
          <p:nvPr/>
        </p:nvSpPr>
        <p:spPr>
          <a:xfrm>
            <a:off x="0" y="2529344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A6A970C-F06E-5DBB-D7B1-54754A6C0140}"/>
              </a:ext>
            </a:extLst>
          </p:cNvPr>
          <p:cNvSpPr txBox="1"/>
          <p:nvPr/>
        </p:nvSpPr>
        <p:spPr>
          <a:xfrm>
            <a:off x="0" y="4526555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74C410C-E59D-E0B8-9CF5-72F16DE79630}"/>
              </a:ext>
            </a:extLst>
          </p:cNvPr>
          <p:cNvGrpSpPr/>
          <p:nvPr/>
        </p:nvGrpSpPr>
        <p:grpSpPr>
          <a:xfrm>
            <a:off x="1605883" y="4430489"/>
            <a:ext cx="2753098" cy="942657"/>
            <a:chOff x="1500071" y="875223"/>
            <a:chExt cx="2753098" cy="94265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35DD62-928F-CFC3-E31C-5C62FB815459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78C91497-AB75-5DC4-0F05-1B28C250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26AE30A-5CFD-2018-C454-26D209077B24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C787EBA-34A4-D067-99A2-93F6B1842488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544F0A68-337F-D7C3-39E5-B025E635E562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CDE2EC2-AEDB-ED7A-EBFB-3348B2A454B4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B9F0D6-BFDD-3988-DFD0-BEB905BF5F6A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427CC40-4186-98AB-3817-1F11DA3AB0A9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E1D263A-2933-6906-0A61-E53558C68651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A92160BF-7A10-B02C-2BF9-BD8A10567620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F03A431-FE32-FA9B-651F-3F85BE3CA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DCD41508-83A9-8C45-537C-0E070AE0FD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9961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2DBCD2B7-7D9D-E139-100B-E4C2B686A738}"/>
                </a:ext>
              </a:extLst>
            </p:cNvPr>
            <p:cNvCxnSpPr/>
            <p:nvPr/>
          </p:nvCxnSpPr>
          <p:spPr>
            <a:xfrm>
              <a:off x="2619959" y="1646210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DDC1FBB-A067-EA89-1951-1395EBCA44F1}"/>
                </a:ext>
              </a:extLst>
            </p:cNvPr>
            <p:cNvGrpSpPr/>
            <p:nvPr/>
          </p:nvGrpSpPr>
          <p:grpSpPr>
            <a:xfrm rot="5400000">
              <a:off x="2714079" y="1469981"/>
              <a:ext cx="280087" cy="295141"/>
              <a:chOff x="2803660" y="2699808"/>
              <a:chExt cx="280087" cy="295141"/>
            </a:xfrm>
          </p:grpSpPr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8F1473-4DCF-6C7E-EEE0-D3622BDEEFF8}"/>
                  </a:ext>
                </a:extLst>
              </p:cNvPr>
              <p:cNvCxnSpPr/>
              <p:nvPr/>
            </p:nvCxnSpPr>
            <p:spPr>
              <a:xfrm flipV="1">
                <a:off x="2943700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08796C0B-5FA9-BB91-5A3D-08B297D20618}"/>
                  </a:ext>
                </a:extLst>
              </p:cNvPr>
              <p:cNvCxnSpPr/>
              <p:nvPr/>
            </p:nvCxnSpPr>
            <p:spPr>
              <a:xfrm flipH="1">
                <a:off x="2803661" y="292471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034EE0D4-4E53-2AD4-521A-0F3D50C170A5}"/>
                  </a:ext>
                </a:extLst>
              </p:cNvPr>
              <p:cNvCxnSpPr/>
              <p:nvPr/>
            </p:nvCxnSpPr>
            <p:spPr>
              <a:xfrm flipH="1">
                <a:off x="2803660" y="2781653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B7A00D6A-A42E-B647-EB3F-79CE83679DB1}"/>
                  </a:ext>
                </a:extLst>
              </p:cNvPr>
              <p:cNvCxnSpPr/>
              <p:nvPr/>
            </p:nvCxnSpPr>
            <p:spPr>
              <a:xfrm flipV="1">
                <a:off x="2943700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0F2BF06-530D-7CF9-98B7-1A5D45ABC954}"/>
              </a:ext>
            </a:extLst>
          </p:cNvPr>
          <p:cNvGrpSpPr/>
          <p:nvPr/>
        </p:nvGrpSpPr>
        <p:grpSpPr>
          <a:xfrm>
            <a:off x="1605883" y="5416830"/>
            <a:ext cx="2753098" cy="939482"/>
            <a:chOff x="1500071" y="875223"/>
            <a:chExt cx="2753098" cy="93948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2163A85-99C6-1AF2-A791-8AB5C8A8C06F}"/>
                </a:ext>
              </a:extLst>
            </p:cNvPr>
            <p:cNvSpPr/>
            <p:nvPr/>
          </p:nvSpPr>
          <p:spPr>
            <a:xfrm>
              <a:off x="1653638" y="875223"/>
              <a:ext cx="2003117" cy="22971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Victim Row</a:t>
              </a:r>
            </a:p>
          </p:txBody>
        </p: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1E3D9FC-BB97-F4B8-3F7F-BDC764E67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0071" y="1169966"/>
              <a:ext cx="2753098" cy="0"/>
            </a:xfrm>
            <a:prstGeom prst="straightConnector1">
              <a:avLst/>
            </a:prstGeom>
            <a:ln w="38100" cap="rnd">
              <a:solidFill>
                <a:srgbClr val="4472C4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4FB522D5-BC6D-5BD9-A154-F87BB57909B3}"/>
                </a:ext>
              </a:extLst>
            </p:cNvPr>
            <p:cNvCxnSpPr/>
            <p:nvPr/>
          </p:nvCxnSpPr>
          <p:spPr>
            <a:xfrm flipV="1">
              <a:off x="3261873" y="1327445"/>
              <a:ext cx="0" cy="8393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4F0899A-7556-F1F2-1A7D-282087426932}"/>
                </a:ext>
              </a:extLst>
            </p:cNvPr>
            <p:cNvCxnSpPr/>
            <p:nvPr/>
          </p:nvCxnSpPr>
          <p:spPr>
            <a:xfrm flipH="1">
              <a:off x="3126784" y="1415271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88D5B14-A173-B3EC-DEFB-F9058A4EC70B}"/>
                </a:ext>
              </a:extLst>
            </p:cNvPr>
            <p:cNvCxnSpPr/>
            <p:nvPr/>
          </p:nvCxnSpPr>
          <p:spPr>
            <a:xfrm flipH="1" flipV="1">
              <a:off x="339601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08CD08-A79B-73D0-0F05-1FDF58B1C2DB}"/>
                </a:ext>
              </a:extLst>
            </p:cNvPr>
            <p:cNvCxnSpPr/>
            <p:nvPr/>
          </p:nvCxnSpPr>
          <p:spPr>
            <a:xfrm flipH="1">
              <a:off x="3126784" y="1475278"/>
              <a:ext cx="26923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22F4974-EEDB-F39F-0A53-EFFE2AC7E321}"/>
                </a:ext>
              </a:extLst>
            </p:cNvPr>
            <p:cNvCxnSpPr/>
            <p:nvPr/>
          </p:nvCxnSpPr>
          <p:spPr>
            <a:xfrm>
              <a:off x="3396014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949884B-E9C3-616A-5BF9-EEA9D542180B}"/>
                </a:ext>
              </a:extLst>
            </p:cNvPr>
            <p:cNvCxnSpPr/>
            <p:nvPr/>
          </p:nvCxnSpPr>
          <p:spPr>
            <a:xfrm>
              <a:off x="3022565" y="1615321"/>
              <a:ext cx="104219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C01C675C-D893-96A8-C555-3A60B28C80EB}"/>
                </a:ext>
              </a:extLst>
            </p:cNvPr>
            <p:cNvCxnSpPr/>
            <p:nvPr/>
          </p:nvCxnSpPr>
          <p:spPr>
            <a:xfrm flipH="1" flipV="1">
              <a:off x="3126784" y="1475278"/>
              <a:ext cx="1" cy="140043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4143307-9FD8-7867-71C8-D52FB26CCDCB}"/>
                </a:ext>
              </a:extLst>
            </p:cNvPr>
            <p:cNvCxnSpPr/>
            <p:nvPr/>
          </p:nvCxnSpPr>
          <p:spPr>
            <a:xfrm>
              <a:off x="3261873" y="1167182"/>
              <a:ext cx="1" cy="17334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62F052E-9DE9-486B-94A8-58EC3CCB4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0234" y="1615321"/>
              <a:ext cx="43912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Elbow Connector 264">
              <a:extLst>
                <a:ext uri="{FF2B5EF4-FFF2-40B4-BE49-F238E27FC236}">
                  <a16:creationId xmlns:a16="http://schemas.microsoft.com/office/drawing/2014/main" id="{181BDE8E-7DBC-0885-1269-FCD5FA3895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5813" y="1626786"/>
              <a:ext cx="116230" cy="87937"/>
            </a:xfrm>
            <a:prstGeom prst="bentConnector3">
              <a:avLst>
                <a:gd name="adj1" fmla="val 312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906DAF76-8A2E-9221-131C-311495090F00}"/>
                </a:ext>
              </a:extLst>
            </p:cNvPr>
            <p:cNvCxnSpPr/>
            <p:nvPr/>
          </p:nvCxnSpPr>
          <p:spPr>
            <a:xfrm>
              <a:off x="2619959" y="1643035"/>
              <a:ext cx="0" cy="1716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9CADD40-2CD3-B933-C05F-7B4718C657A9}"/>
                </a:ext>
              </a:extLst>
            </p:cNvPr>
            <p:cNvGrpSpPr/>
            <p:nvPr/>
          </p:nvGrpSpPr>
          <p:grpSpPr>
            <a:xfrm rot="5400000">
              <a:off x="2714079" y="1466806"/>
              <a:ext cx="280087" cy="295141"/>
              <a:chOff x="2800485" y="2699808"/>
              <a:chExt cx="280087" cy="295141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C7A9A0D-E897-D4E1-0B01-78FCEC9DB0FA}"/>
                  </a:ext>
                </a:extLst>
              </p:cNvPr>
              <p:cNvCxnSpPr/>
              <p:nvPr/>
            </p:nvCxnSpPr>
            <p:spPr>
              <a:xfrm flipV="1">
                <a:off x="2940528" y="2699808"/>
                <a:ext cx="0" cy="8184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52AF7629-CACC-35E4-9CC1-0D365A123966}"/>
                  </a:ext>
                </a:extLst>
              </p:cNvPr>
              <p:cNvCxnSpPr/>
              <p:nvPr/>
            </p:nvCxnSpPr>
            <p:spPr>
              <a:xfrm flipH="1">
                <a:off x="2800485" y="292471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31811416-3187-0FF8-DEA0-AC30051F124A}"/>
                  </a:ext>
                </a:extLst>
              </p:cNvPr>
              <p:cNvCxnSpPr/>
              <p:nvPr/>
            </p:nvCxnSpPr>
            <p:spPr>
              <a:xfrm flipH="1">
                <a:off x="2800486" y="2781654"/>
                <a:ext cx="280086" cy="0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FA01B8B-B051-6ABB-C625-4B4936F6D7AE}"/>
                  </a:ext>
                </a:extLst>
              </p:cNvPr>
              <p:cNvCxnSpPr/>
              <p:nvPr/>
            </p:nvCxnSpPr>
            <p:spPr>
              <a:xfrm flipV="1">
                <a:off x="2940525" y="2924714"/>
                <a:ext cx="0" cy="70235"/>
              </a:xfrm>
              <a:prstGeom prst="straightConnector1">
                <a:avLst/>
              </a:prstGeom>
              <a:ln w="50800" cap="rnd">
                <a:solidFill>
                  <a:srgbClr val="C00000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6DBA590F-5C10-32BE-5C69-5C1834DB3449}"/>
              </a:ext>
            </a:extLst>
          </p:cNvPr>
          <p:cNvSpPr txBox="1"/>
          <p:nvPr/>
        </p:nvSpPr>
        <p:spPr>
          <a:xfrm>
            <a:off x="3966" y="5520411"/>
            <a:ext cx="1443047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"/>
                <a:ea typeface="Cambria"/>
                <a:cs typeface="+mn-cs"/>
              </a:rPr>
              <a:t>Low Voltage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mbria"/>
              <a:ea typeface="Cambria"/>
              <a:cs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B637DE2-214A-0EA8-2A4C-50E201A41798}"/>
              </a:ext>
            </a:extLst>
          </p:cNvPr>
          <p:cNvSpPr/>
          <p:nvPr/>
        </p:nvSpPr>
        <p:spPr>
          <a:xfrm>
            <a:off x="5287224" y="1257842"/>
            <a:ext cx="748922" cy="1409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4070F312-2989-D408-5A04-C0319BB4A80E}"/>
              </a:ext>
            </a:extLst>
          </p:cNvPr>
          <p:cNvSpPr/>
          <p:nvPr/>
        </p:nvSpPr>
        <p:spPr>
          <a:xfrm>
            <a:off x="6251206" y="1254588"/>
            <a:ext cx="748920" cy="14105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81D38E-8F8F-9152-E278-BED5AB2A72DA}"/>
              </a:ext>
            </a:extLst>
          </p:cNvPr>
          <p:cNvSpPr/>
          <p:nvPr/>
        </p:nvSpPr>
        <p:spPr>
          <a:xfrm>
            <a:off x="7229275" y="1254167"/>
            <a:ext cx="748915" cy="14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5FA8E00-B961-A31E-4808-A55DC3316A15}"/>
              </a:ext>
            </a:extLst>
          </p:cNvPr>
          <p:cNvGrpSpPr/>
          <p:nvPr/>
        </p:nvGrpSpPr>
        <p:grpSpPr>
          <a:xfrm>
            <a:off x="4534156" y="1138767"/>
            <a:ext cx="4371737" cy="1686929"/>
            <a:chOff x="4534156" y="770467"/>
            <a:chExt cx="4371737" cy="1686929"/>
          </a:xfrm>
        </p:grpSpPr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98F3BD1-4AF3-4E86-10BE-EE4B073CBECC}"/>
                </a:ext>
              </a:extLst>
            </p:cNvPr>
            <p:cNvCxnSpPr>
              <a:cxnSpLocks/>
            </p:cNvCxnSpPr>
            <p:nvPr/>
          </p:nvCxnSpPr>
          <p:spPr>
            <a:xfrm>
              <a:off x="5142457" y="2303508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CC14495-1D6C-78E8-3B4A-E10554FE2D7D}"/>
                </a:ext>
              </a:extLst>
            </p:cNvPr>
            <p:cNvSpPr txBox="1"/>
            <p:nvPr/>
          </p:nvSpPr>
          <p:spPr>
            <a:xfrm>
              <a:off x="8339712" y="21188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E38B2F4-F025-1599-2478-3CAC616C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457" y="770467"/>
              <a:ext cx="0" cy="1533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C75345-51A9-76E8-DF1A-A962D882AE4D}"/>
                </a:ext>
              </a:extLst>
            </p:cNvPr>
            <p:cNvSpPr txBox="1"/>
            <p:nvPr/>
          </p:nvSpPr>
          <p:spPr>
            <a:xfrm rot="16200000">
              <a:off x="4016963" y="1322372"/>
              <a:ext cx="1619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Agressor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Wordline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443D2CD-8DAD-F3D9-2C0D-6E1FCFF75E80}"/>
              </a:ext>
            </a:extLst>
          </p:cNvPr>
          <p:cNvSpPr txBox="1"/>
          <p:nvPr/>
        </p:nvSpPr>
        <p:spPr>
          <a:xfrm>
            <a:off x="4994398" y="3620066"/>
            <a:ext cx="415312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toggling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is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key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inducing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 bitflips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2877BAB-0553-8ADA-529B-1294F5E5069D}"/>
              </a:ext>
            </a:extLst>
          </p:cNvPr>
          <p:cNvGrpSpPr/>
          <p:nvPr/>
        </p:nvGrpSpPr>
        <p:grpSpPr>
          <a:xfrm>
            <a:off x="2767852" y="1858351"/>
            <a:ext cx="718684" cy="4653767"/>
            <a:chOff x="2767852" y="1540851"/>
            <a:chExt cx="718684" cy="4653767"/>
          </a:xfrm>
        </p:grpSpPr>
        <p:sp>
          <p:nvSpPr>
            <p:cNvPr id="296" name="Multiply 295">
              <a:extLst>
                <a:ext uri="{FF2B5EF4-FFF2-40B4-BE49-F238E27FC236}">
                  <a16:creationId xmlns:a16="http://schemas.microsoft.com/office/drawing/2014/main" id="{D40FF0D4-2EB6-BD1C-831C-91A9446CCE48}"/>
                </a:ext>
              </a:extLst>
            </p:cNvPr>
            <p:cNvSpPr/>
            <p:nvPr/>
          </p:nvSpPr>
          <p:spPr>
            <a:xfrm>
              <a:off x="2767852" y="2467560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7" name="Multiply 296">
              <a:extLst>
                <a:ext uri="{FF2B5EF4-FFF2-40B4-BE49-F238E27FC236}">
                  <a16:creationId xmlns:a16="http://schemas.microsoft.com/office/drawing/2014/main" id="{8D16B33F-067C-7581-B5E9-237E081E769F}"/>
                </a:ext>
              </a:extLst>
            </p:cNvPr>
            <p:cNvSpPr/>
            <p:nvPr/>
          </p:nvSpPr>
          <p:spPr>
            <a:xfrm>
              <a:off x="2777725" y="451462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8" name="Multiply 297">
              <a:extLst>
                <a:ext uri="{FF2B5EF4-FFF2-40B4-BE49-F238E27FC236}">
                  <a16:creationId xmlns:a16="http://schemas.microsoft.com/office/drawing/2014/main" id="{83E45711-1FCF-9B8C-882E-54C9E0C87E07}"/>
                </a:ext>
              </a:extLst>
            </p:cNvPr>
            <p:cNvSpPr/>
            <p:nvPr/>
          </p:nvSpPr>
          <p:spPr>
            <a:xfrm>
              <a:off x="2792287" y="1540851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99" name="Multiply 298">
              <a:extLst>
                <a:ext uri="{FF2B5EF4-FFF2-40B4-BE49-F238E27FC236}">
                  <a16:creationId xmlns:a16="http://schemas.microsoft.com/office/drawing/2014/main" id="{677EEE0E-5051-34F7-6760-F6B2309B2A2B}"/>
                </a:ext>
              </a:extLst>
            </p:cNvPr>
            <p:cNvSpPr/>
            <p:nvPr/>
          </p:nvSpPr>
          <p:spPr>
            <a:xfrm>
              <a:off x="2770484" y="5500369"/>
              <a:ext cx="694249" cy="69424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14FB-DE39-2485-5BC3-E75D2E2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29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007C73-7549-D4B2-198E-B5EBD9CF2098}"/>
              </a:ext>
            </a:extLst>
          </p:cNvPr>
          <p:cNvSpPr/>
          <p:nvPr/>
        </p:nvSpPr>
        <p:spPr>
          <a:xfrm>
            <a:off x="-4398" y="948812"/>
            <a:ext cx="9144000" cy="127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wordline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voltage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reduces RowHammer vulnerability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without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significantly affecting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reliable DRAM operation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89E2A2B-8158-036F-2E29-0C271FFD1C2F}"/>
              </a:ext>
            </a:extLst>
          </p:cNvPr>
          <p:cNvGrpSpPr/>
          <p:nvPr/>
        </p:nvGrpSpPr>
        <p:grpSpPr>
          <a:xfrm>
            <a:off x="178607" y="1924186"/>
            <a:ext cx="4515930" cy="1848324"/>
            <a:chOff x="178607" y="2164216"/>
            <a:chExt cx="4515930" cy="1848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E776610-8328-9749-7920-EF7E7C327E30}"/>
                </a:ext>
              </a:extLst>
            </p:cNvPr>
            <p:cNvGrpSpPr/>
            <p:nvPr/>
          </p:nvGrpSpPr>
          <p:grpSpPr>
            <a:xfrm>
              <a:off x="178607" y="2164216"/>
              <a:ext cx="4409423" cy="1848324"/>
              <a:chOff x="73923" y="2942933"/>
              <a:chExt cx="4409423" cy="18483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16FD82-5D68-DABD-15F2-FFEB8A1E9CFF}"/>
                  </a:ext>
                </a:extLst>
              </p:cNvPr>
              <p:cNvSpPr/>
              <p:nvPr/>
            </p:nvSpPr>
            <p:spPr>
              <a:xfrm>
                <a:off x="848647" y="3431863"/>
                <a:ext cx="748922" cy="93702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5E923A-15D9-6689-5C0A-428DB34CAF3E}"/>
                  </a:ext>
                </a:extLst>
              </p:cNvPr>
              <p:cNvSpPr/>
              <p:nvPr/>
            </p:nvSpPr>
            <p:spPr>
              <a:xfrm>
                <a:off x="1812629" y="3428876"/>
                <a:ext cx="748920" cy="93755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DFB2EE-FE32-0975-1C06-3C273BB7AC9A}"/>
                  </a:ext>
                </a:extLst>
              </p:cNvPr>
              <p:cNvSpPr/>
              <p:nvPr/>
            </p:nvSpPr>
            <p:spPr>
              <a:xfrm>
                <a:off x="2790698" y="3428454"/>
                <a:ext cx="748915" cy="93755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DA5DAF-3658-8A9F-F0E0-6946E94E6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80" y="4373075"/>
                <a:ext cx="321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30F9E-6CE1-D73C-6503-209EFB545547}"/>
                  </a:ext>
                </a:extLst>
              </p:cNvPr>
              <p:cNvSpPr txBox="1"/>
              <p:nvPr/>
            </p:nvSpPr>
            <p:spPr>
              <a:xfrm>
                <a:off x="3901135" y="4188409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time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F5ADE5-CF7E-A649-F385-58081A08F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80" y="3304747"/>
                <a:ext cx="0" cy="106832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00077-7AA4-63E1-865F-3FFD1ABE143F}"/>
                  </a:ext>
                </a:extLst>
              </p:cNvPr>
              <p:cNvSpPr txBox="1"/>
              <p:nvPr/>
            </p:nvSpPr>
            <p:spPr>
              <a:xfrm rot="16200000">
                <a:off x="-557851" y="3574707"/>
                <a:ext cx="18483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Wordline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Voltage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2FA9CF-5C84-1570-E470-39027C291A9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841" y="3102821"/>
              <a:ext cx="782696" cy="77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05AE0-D1D4-9049-E762-5E0A02F6D453}"/>
              </a:ext>
            </a:extLst>
          </p:cNvPr>
          <p:cNvGrpSpPr/>
          <p:nvPr/>
        </p:nvGrpSpPr>
        <p:grpSpPr>
          <a:xfrm>
            <a:off x="816319" y="3775674"/>
            <a:ext cx="7506964" cy="827721"/>
            <a:chOff x="818518" y="4172280"/>
            <a:chExt cx="7506964" cy="8277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0BBA1E-E5CA-DD2D-103F-628FA8C49D92}"/>
                </a:ext>
              </a:extLst>
            </p:cNvPr>
            <p:cNvSpPr txBox="1"/>
            <p:nvPr/>
          </p:nvSpPr>
          <p:spPr>
            <a:xfrm>
              <a:off x="2931501" y="4630669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Reduction in Disturbance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B97DFF-9E32-2508-446C-69F7D324B76E}"/>
                </a:ext>
              </a:extLst>
            </p:cNvPr>
            <p:cNvGrpSpPr/>
            <p:nvPr/>
          </p:nvGrpSpPr>
          <p:grpSpPr>
            <a:xfrm>
              <a:off x="818518" y="4172280"/>
              <a:ext cx="7506964" cy="801260"/>
              <a:chOff x="729219" y="4172280"/>
              <a:chExt cx="7506964" cy="80126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6A33CE3-BFF4-C3E0-0599-356DA2CCE856}"/>
                  </a:ext>
                </a:extLst>
              </p:cNvPr>
              <p:cNvSpPr/>
              <p:nvPr/>
            </p:nvSpPr>
            <p:spPr>
              <a:xfrm>
                <a:off x="729219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71D107-0FCE-5528-07EB-E37058D9C08E}"/>
                  </a:ext>
                </a:extLst>
              </p:cNvPr>
              <p:cNvSpPr/>
              <p:nvPr/>
            </p:nvSpPr>
            <p:spPr>
              <a:xfrm>
                <a:off x="729219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BDA244-5EB0-9176-E7BB-E76AAA897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6233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062C4C-9783-6F40-87D8-69C6B964B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4616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19ED7D-93A3-275E-FB7D-8DC570EA2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220" y="4368222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7C041C7-8206-983C-5BA6-47C4EF07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64" y="4366081"/>
                <a:ext cx="0" cy="4093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A5BF3F-DA7F-B7A3-ABF6-4325744BE9DC}"/>
                  </a:ext>
                </a:extLst>
              </p:cNvPr>
              <p:cNvSpPr/>
              <p:nvPr/>
            </p:nvSpPr>
            <p:spPr>
              <a:xfrm>
                <a:off x="5971835" y="4172280"/>
                <a:ext cx="2264348" cy="391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Aggressor Row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D6616C-1FA7-705C-6D33-DE366C9F2173}"/>
                  </a:ext>
                </a:extLst>
              </p:cNvPr>
              <p:cNvSpPr/>
              <p:nvPr/>
            </p:nvSpPr>
            <p:spPr>
              <a:xfrm>
                <a:off x="5971835" y="4581655"/>
                <a:ext cx="2264348" cy="3918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Victim Row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2A1556B-EE9B-9E6C-B3AD-B05E12817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8849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EB97DB4-92FE-5F76-6240-0C8A0E0D3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7232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9F8A24B-6B87-14C7-D207-E6B191FB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3836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591BE32-5787-4C48-5D20-1E077230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1180" y="4479772"/>
                <a:ext cx="0" cy="27051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7AD0673-36E9-9670-E9E8-2CD0B327059C}"/>
                </a:ext>
              </a:extLst>
            </p:cNvPr>
            <p:cNvCxnSpPr>
              <a:cxnSpLocks/>
            </p:cNvCxnSpPr>
            <p:nvPr/>
          </p:nvCxnSpPr>
          <p:spPr>
            <a:xfrm>
              <a:off x="3281799" y="4579796"/>
              <a:ext cx="258040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EB44FE1-C9C9-B0DF-651A-0ED1C1207FAB}"/>
              </a:ext>
            </a:extLst>
          </p:cNvPr>
          <p:cNvGrpSpPr/>
          <p:nvPr/>
        </p:nvGrpSpPr>
        <p:grpSpPr>
          <a:xfrm>
            <a:off x="923043" y="4887962"/>
            <a:ext cx="7297914" cy="1626904"/>
            <a:chOff x="1167238" y="5187195"/>
            <a:chExt cx="7297914" cy="16269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1AABD0-3FD3-C992-D244-0C0C328EBC27}"/>
                </a:ext>
              </a:extLst>
            </p:cNvPr>
            <p:cNvGrpSpPr/>
            <p:nvPr/>
          </p:nvGrpSpPr>
          <p:grpSpPr>
            <a:xfrm>
              <a:off x="6268954" y="5187195"/>
              <a:ext cx="2196198" cy="1117807"/>
              <a:chOff x="6268954" y="5187195"/>
              <a:chExt cx="2196198" cy="111780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9BB0041-A643-A48A-EBDF-BDC42ADBD934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3BA83C7-A3EB-BB98-F8EE-EA70A5D99AAA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9579DCA-0D6E-50FD-F490-CDD7FA99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21D58A57-4308-FD83-7E7A-C3509F35387F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C9D162-DE35-1499-A39C-D440DEA1FEC6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AD5F25A4-4E69-5A02-117B-B53DB185AAF0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5E658481-66F5-DA3A-9836-77E80817541E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696A476-D7F4-1187-3921-F05D341C94FD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DD46F80A-077E-7525-964D-A88D2D3FE461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2EF7973-14DE-C986-0577-DBA42AA80C51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0569DF8E-C15E-E6A0-FF45-42290F1BFFCB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19050" cap="rnd">
                  <a:solidFill>
                    <a:srgbClr val="4472C4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4C914ED-43A1-E06D-E8F9-02DB320FE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lbow Connector 72">
                  <a:extLst>
                    <a:ext uri="{FF2B5EF4-FFF2-40B4-BE49-F238E27FC236}">
                      <a16:creationId xmlns:a16="http://schemas.microsoft.com/office/drawing/2014/main" id="{CC24B848-AB0C-2CFE-4993-1F190876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8435C9-5F60-4A46-683E-8ED734C1300F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6CA85C7-5432-0AEC-067F-0630AD5DC78F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F59304A2-A018-26E2-27AD-06BB726066F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A6BC8CB-09A6-2582-6606-5D648CB274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EFE50694-C834-E756-19E5-867E7912429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552CE00-6BA6-4302-4920-E59AC95EF4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62C13F-C480-4123-1647-86079EC111E7}"/>
                  </a:ext>
                </a:extLst>
              </p:cNvPr>
              <p:cNvSpPr/>
              <p:nvPr/>
            </p:nvSpPr>
            <p:spPr>
              <a:xfrm>
                <a:off x="7441058" y="5187195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8C327C3-6108-213C-AFFF-6E538E18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9E65EAD-6E6F-29C2-5865-4F7D10FC9717}"/>
                </a:ext>
              </a:extLst>
            </p:cNvPr>
            <p:cNvGrpSpPr/>
            <p:nvPr/>
          </p:nvGrpSpPr>
          <p:grpSpPr>
            <a:xfrm>
              <a:off x="1169570" y="5188299"/>
              <a:ext cx="2196198" cy="1110585"/>
              <a:chOff x="6268954" y="5194417"/>
              <a:chExt cx="2196198" cy="1110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3BD2D61-A78E-239A-8168-38A3F5410120}"/>
                  </a:ext>
                </a:extLst>
              </p:cNvPr>
              <p:cNvGrpSpPr/>
              <p:nvPr/>
            </p:nvGrpSpPr>
            <p:grpSpPr>
              <a:xfrm>
                <a:off x="6268954" y="5365520"/>
                <a:ext cx="1705476" cy="939482"/>
                <a:chOff x="2547693" y="875223"/>
                <a:chExt cx="1705476" cy="93948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F748205-CBFA-A9BE-1748-585E37FA5E42}"/>
                    </a:ext>
                  </a:extLst>
                </p:cNvPr>
                <p:cNvSpPr/>
                <p:nvPr/>
              </p:nvSpPr>
              <p:spPr>
                <a:xfrm>
                  <a:off x="2547693" y="875223"/>
                  <a:ext cx="1109062" cy="22971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Wordline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BB254F5-A366-3565-CB6B-6A88E4348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7693" y="1169966"/>
                  <a:ext cx="1705476" cy="0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CF55D4A-EF8B-A959-2511-1D8530C43FE2}"/>
                    </a:ext>
                  </a:extLst>
                </p:cNvPr>
                <p:cNvCxnSpPr/>
                <p:nvPr/>
              </p:nvCxnSpPr>
              <p:spPr>
                <a:xfrm flipV="1">
                  <a:off x="3261873" y="1327445"/>
                  <a:ext cx="0" cy="83936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BD34B80C-9592-9650-C2BD-4690BBCBDE8B}"/>
                    </a:ext>
                  </a:extLst>
                </p:cNvPr>
                <p:cNvCxnSpPr/>
                <p:nvPr/>
              </p:nvCxnSpPr>
              <p:spPr>
                <a:xfrm flipH="1">
                  <a:off x="3126784" y="1415271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00908FD-46B9-1A1C-1DE9-FA6A6DC83DAC}"/>
                    </a:ext>
                  </a:extLst>
                </p:cNvPr>
                <p:cNvCxnSpPr/>
                <p:nvPr/>
              </p:nvCxnSpPr>
              <p:spPr>
                <a:xfrm flipH="1" flipV="1">
                  <a:off x="339601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7B4760B3-A982-56E0-BC48-8AEF83D82F5D}"/>
                    </a:ext>
                  </a:extLst>
                </p:cNvPr>
                <p:cNvCxnSpPr/>
                <p:nvPr/>
              </p:nvCxnSpPr>
              <p:spPr>
                <a:xfrm flipH="1">
                  <a:off x="3126784" y="1475278"/>
                  <a:ext cx="269232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9AA8F9-A0BF-4852-F0B2-BB77276DB185}"/>
                    </a:ext>
                  </a:extLst>
                </p:cNvPr>
                <p:cNvCxnSpPr/>
                <p:nvPr/>
              </p:nvCxnSpPr>
              <p:spPr>
                <a:xfrm>
                  <a:off x="3396014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677E9989-BB47-F465-FB4F-DAC114CA8575}"/>
                    </a:ext>
                  </a:extLst>
                </p:cNvPr>
                <p:cNvCxnSpPr/>
                <p:nvPr/>
              </p:nvCxnSpPr>
              <p:spPr>
                <a:xfrm>
                  <a:off x="3022565" y="1615321"/>
                  <a:ext cx="104219" cy="0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DED0C7C-F436-5330-898E-61B7C898E156}"/>
                    </a:ext>
                  </a:extLst>
                </p:cNvPr>
                <p:cNvCxnSpPr/>
                <p:nvPr/>
              </p:nvCxnSpPr>
              <p:spPr>
                <a:xfrm flipH="1" flipV="1">
                  <a:off x="3126784" y="1475278"/>
                  <a:ext cx="1" cy="140043"/>
                </a:xfrm>
                <a:prstGeom prst="straightConnector1">
                  <a:avLst/>
                </a:prstGeom>
                <a:ln w="508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3FE4746-6811-2725-EF34-E49BD8C7E0F0}"/>
                    </a:ext>
                  </a:extLst>
                </p:cNvPr>
                <p:cNvCxnSpPr/>
                <p:nvPr/>
              </p:nvCxnSpPr>
              <p:spPr>
                <a:xfrm>
                  <a:off x="3261873" y="1167182"/>
                  <a:ext cx="1" cy="173349"/>
                </a:xfrm>
                <a:prstGeom prst="straightConnector1">
                  <a:avLst/>
                </a:prstGeom>
                <a:ln w="57150" cap="rnd">
                  <a:solidFill>
                    <a:srgbClr val="C00000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CAAA3DD-6573-6605-D979-1ED38249A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00234" y="1615321"/>
                  <a:ext cx="439126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headEnd type="none" w="lg" len="med"/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BA07A30A-15AE-CBD8-6D33-F46576A21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605813" y="1626786"/>
                  <a:ext cx="116230" cy="87937"/>
                </a:xfrm>
                <a:prstGeom prst="bentConnector3">
                  <a:avLst>
                    <a:gd name="adj1" fmla="val 312"/>
                  </a:avLst>
                </a:prstGeom>
                <a:ln w="254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16932DC2-A2BA-20EC-1405-A942D0711E4C}"/>
                    </a:ext>
                  </a:extLst>
                </p:cNvPr>
                <p:cNvCxnSpPr/>
                <p:nvPr/>
              </p:nvCxnSpPr>
              <p:spPr>
                <a:xfrm>
                  <a:off x="2619959" y="1643035"/>
                  <a:ext cx="0" cy="17167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E11AA626-91B9-70B4-7F86-19E3DFBA5CB9}"/>
                    </a:ext>
                  </a:extLst>
                </p:cNvPr>
                <p:cNvGrpSpPr/>
                <p:nvPr/>
              </p:nvGrpSpPr>
              <p:grpSpPr>
                <a:xfrm rot="5400000">
                  <a:off x="2714077" y="1466806"/>
                  <a:ext cx="280088" cy="295142"/>
                  <a:chOff x="2800486" y="2699808"/>
                  <a:chExt cx="280088" cy="295142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4CF12AE-7626-2F6B-2AEA-E5F20023B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2" y="2699808"/>
                    <a:ext cx="0" cy="8184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BF85B353-0887-D374-F9CA-8D73F89773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6" y="292471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C3DFA0DC-E9F6-B8DF-542D-BBDDBE81EA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00488" y="2781655"/>
                    <a:ext cx="280086" cy="0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042866D-01E4-7218-DF9B-21EA27AC48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40530" y="2924715"/>
                    <a:ext cx="0" cy="70235"/>
                  </a:xfrm>
                  <a:prstGeom prst="straightConnector1">
                    <a:avLst/>
                  </a:prstGeom>
                  <a:ln w="50800" cap="rnd">
                    <a:solidFill>
                      <a:schemeClr val="tx1"/>
                    </a:solidFill>
                    <a:headEnd type="none" w="lg" len="med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1193BF2-EA71-69C6-A879-CD58F27F6F39}"/>
                  </a:ext>
                </a:extLst>
              </p:cNvPr>
              <p:cNvSpPr/>
              <p:nvPr/>
            </p:nvSpPr>
            <p:spPr>
              <a:xfrm>
                <a:off x="7441058" y="5194417"/>
                <a:ext cx="1024094" cy="2309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Bitline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2618F00-CBF8-4FCA-F275-B39DF769E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840" y="5474790"/>
                <a:ext cx="0" cy="698151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3503F5A-B895-382C-5D2B-0A854AE8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466603" y="6349863"/>
              <a:ext cx="9014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E0C975-7BEC-2DA4-BDE8-CCF1FEDF2561}"/>
                </a:ext>
              </a:extLst>
            </p:cNvPr>
            <p:cNvSpPr txBox="1"/>
            <p:nvPr/>
          </p:nvSpPr>
          <p:spPr>
            <a:xfrm>
              <a:off x="2939529" y="5731568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in Access Transistor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3BF365-E26D-EE3D-7064-8FC854768B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405" y="5612115"/>
              <a:ext cx="232070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CA7C2-A21B-F292-609F-CCDCC254CC5B}"/>
                </a:ext>
              </a:extLst>
            </p:cNvPr>
            <p:cNvSpPr txBox="1"/>
            <p:nvPr/>
          </p:nvSpPr>
          <p:spPr>
            <a:xfrm>
              <a:off x="1167238" y="6366872"/>
              <a:ext cx="168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Strong Channel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DCC8547-69EE-B816-4BD7-CA6A0D2CBB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0271" y="6417812"/>
              <a:ext cx="901420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7822E5-9C99-08B5-25E6-4568B6F44294}"/>
                </a:ext>
              </a:extLst>
            </p:cNvPr>
            <p:cNvSpPr txBox="1"/>
            <p:nvPr/>
          </p:nvSpPr>
          <p:spPr>
            <a:xfrm>
              <a:off x="6168245" y="6444767"/>
              <a:ext cx="1924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Weaker Channel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555632-BCC4-0C79-BCCC-F63452C80DD1}"/>
              </a:ext>
            </a:extLst>
          </p:cNvPr>
          <p:cNvGrpSpPr/>
          <p:nvPr/>
        </p:nvGrpSpPr>
        <p:grpSpPr>
          <a:xfrm>
            <a:off x="4763120" y="1962036"/>
            <a:ext cx="4409423" cy="1848324"/>
            <a:chOff x="73923" y="2942933"/>
            <a:chExt cx="4409423" cy="184832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AA3F758-7C78-6E0D-4F9B-6E29F88ADCE1}"/>
                </a:ext>
              </a:extLst>
            </p:cNvPr>
            <p:cNvSpPr/>
            <p:nvPr/>
          </p:nvSpPr>
          <p:spPr>
            <a:xfrm>
              <a:off x="848647" y="3835764"/>
              <a:ext cx="748922" cy="5331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D29AFD1-99AF-D218-5CBA-2CA2BD781D70}"/>
                </a:ext>
              </a:extLst>
            </p:cNvPr>
            <p:cNvSpPr/>
            <p:nvPr/>
          </p:nvSpPr>
          <p:spPr>
            <a:xfrm>
              <a:off x="1812629" y="3833004"/>
              <a:ext cx="748920" cy="53342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F739DC-E3A6-F603-0162-3047B0D3352B}"/>
                </a:ext>
              </a:extLst>
            </p:cNvPr>
            <p:cNvSpPr/>
            <p:nvPr/>
          </p:nvSpPr>
          <p:spPr>
            <a:xfrm>
              <a:off x="2790698" y="3832582"/>
              <a:ext cx="748915" cy="5334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1938BA-23E0-69EC-8701-10664CD6E4B8}"/>
                </a:ext>
              </a:extLst>
            </p:cNvPr>
            <p:cNvCxnSpPr>
              <a:cxnSpLocks/>
            </p:cNvCxnSpPr>
            <p:nvPr/>
          </p:nvCxnSpPr>
          <p:spPr>
            <a:xfrm>
              <a:off x="703880" y="4373075"/>
              <a:ext cx="321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3FA351-4433-6468-6348-A56F39D2111E}"/>
                </a:ext>
              </a:extLst>
            </p:cNvPr>
            <p:cNvSpPr txBox="1"/>
            <p:nvPr/>
          </p:nvSpPr>
          <p:spPr>
            <a:xfrm>
              <a:off x="3901135" y="4188409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time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25C5749-38B5-FC64-41E6-3983E47E8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80" y="3304747"/>
              <a:ext cx="0" cy="1068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B5C49CB-0EF4-928E-A4D0-314F6689C56A}"/>
                </a:ext>
              </a:extLst>
            </p:cNvPr>
            <p:cNvSpPr txBox="1"/>
            <p:nvPr/>
          </p:nvSpPr>
          <p:spPr>
            <a:xfrm rot="16200000">
              <a:off x="-557851" y="3574707"/>
              <a:ext cx="184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Voltage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DD21C-7EDC-FE9A-56A7-BA1839F0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Key Finding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466646C-8AE0-85F4-250B-8FD35F6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18231-0A1D-99AE-B648-FD4C964E60D4}"/>
              </a:ext>
            </a:extLst>
          </p:cNvPr>
          <p:cNvSpPr/>
          <p:nvPr/>
        </p:nvSpPr>
        <p:spPr>
          <a:xfrm>
            <a:off x="231321" y="4502727"/>
            <a:ext cx="2017116" cy="195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dirty="0">
                <a:solidFill>
                  <a:srgbClr val="C00000"/>
                </a:solidFill>
                <a:latin typeface="Font Awesome 5 Free Regular" panose="02000503000000000000" pitchFamily="2" charset="0"/>
              </a:rPr>
              <a:t></a:t>
            </a: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322135" y="1503928"/>
            <a:ext cx="233200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rgbClr val="0070C0"/>
                </a:solidFill>
                <a:latin typeface="Font Awesome 5 Free Regular" panose="02000503000000000000" pitchFamily="2" charset="0"/>
              </a:rPr>
              <a:t></a:t>
            </a:r>
          </a:p>
          <a:p>
            <a:pPr algn="ctr"/>
            <a:r>
              <a:rPr lang="en-CH" sz="2000" dirty="0">
                <a:solidFill>
                  <a:srgbClr val="0070C0"/>
                </a:solidFill>
                <a:latin typeface="Cambria" panose="02040503050406030204" pitchFamily="18" charset="0"/>
              </a:rPr>
              <a:t>Memory Access Patterns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7218" y="1501293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500" b="1" dirty="0">
                <a:solidFill>
                  <a:schemeClr val="accent2">
                    <a:lumMod val="75000"/>
                  </a:schemeClr>
                </a:solidFill>
                <a:latin typeface="Font Awesome 5 Free Regular" panose="02000503000000000000" pitchFamily="2" charset="0"/>
              </a:rPr>
              <a:t></a:t>
            </a:r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In-Chip</a:t>
            </a:r>
          </a:p>
          <a:p>
            <a:pPr algn="ctr"/>
            <a:r>
              <a:rPr lang="en-CH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Variations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49" y="1813454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353349" y="3250292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081" y="4647864"/>
            <a:ext cx="1244735" cy="124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90578" y="5839599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736" y="4726822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2421942" y="5837020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5282242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Font Awesome 5 Free Regular" panose="02000503000000000000" pitchFamily="2" charset="0"/>
              </a:rPr>
              <a:t>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793BFC-F106-4DB6-8002-818336E1E39A}"/>
              </a:ext>
            </a:extLst>
          </p:cNvPr>
          <p:cNvSpPr txBox="1"/>
          <p:nvPr/>
        </p:nvSpPr>
        <p:spPr>
          <a:xfrm>
            <a:off x="206441" y="2107024"/>
            <a:ext cx="5034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RowHammer attack </a:t>
            </a:r>
            <a:r>
              <a:rPr lang="en-US" sz="2000" dirty="0">
                <a:latin typeface="Cambria" panose="02040503050406030204" pitchFamily="18" charset="0"/>
              </a:rPr>
              <a:t>hammers Row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Existing mechanisms </a:t>
            </a: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</a:rPr>
              <a:t>detect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Refresh rows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A+1 </a:t>
            </a:r>
            <a:r>
              <a:rPr lang="en-US" sz="2000" dirty="0">
                <a:latin typeface="Cambria" panose="02040503050406030204" pitchFamily="18" charset="0"/>
              </a:rPr>
              <a:t>and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A-1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still may occur </a:t>
            </a:r>
            <a:r>
              <a:rPr lang="en-US" sz="2000" dirty="0">
                <a:latin typeface="Cambria" panose="02040503050406030204" pitchFamily="18" charset="0"/>
              </a:rPr>
              <a:t>due to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</a:rPr>
              <a:t>unknown DRAM-internal row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352826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721C50-127B-0E06-455F-7EECFF434420}"/>
              </a:ext>
            </a:extLst>
          </p:cNvPr>
          <p:cNvGrpSpPr/>
          <p:nvPr/>
        </p:nvGrpSpPr>
        <p:grpSpPr>
          <a:xfrm>
            <a:off x="3774558" y="2402781"/>
            <a:ext cx="3277005" cy="1158929"/>
            <a:chOff x="3774558" y="3098824"/>
            <a:chExt cx="3277005" cy="11589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5C089C-2C3E-AA00-61B2-837D6765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098824"/>
              <a:ext cx="3277005" cy="1158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A6CB1E-F416-CB08-A45A-03F80D8E8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558" y="3730254"/>
              <a:ext cx="3277005" cy="52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28E743A-C7FE-1F67-4CFC-D1CFD12C639D}"/>
              </a:ext>
            </a:extLst>
          </p:cNvPr>
          <p:cNvSpPr/>
          <p:nvPr/>
        </p:nvSpPr>
        <p:spPr>
          <a:xfrm>
            <a:off x="7051563" y="225878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A+1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A0DE8-2C61-999C-B72A-0DD45A50FAD9}"/>
              </a:ext>
            </a:extLst>
          </p:cNvPr>
          <p:cNvSpPr/>
          <p:nvPr/>
        </p:nvSpPr>
        <p:spPr>
          <a:xfrm>
            <a:off x="7051563" y="2890211"/>
            <a:ext cx="1080000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 A-1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6BDDE-0362-8E13-9ECA-86588A4B803A}"/>
              </a:ext>
            </a:extLst>
          </p:cNvPr>
          <p:cNvGrpSpPr/>
          <p:nvPr/>
        </p:nvGrpSpPr>
        <p:grpSpPr>
          <a:xfrm>
            <a:off x="7051563" y="3312431"/>
            <a:ext cx="2092437" cy="785657"/>
            <a:chOff x="7051563" y="4008474"/>
            <a:chExt cx="2092437" cy="7856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2280D0-1ACE-174E-05F7-5531FBAE3BA5}"/>
                </a:ext>
              </a:extLst>
            </p:cNvPr>
            <p:cNvSpPr/>
            <p:nvPr/>
          </p:nvSpPr>
          <p:spPr>
            <a:xfrm>
              <a:off x="7051563" y="4008474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84C7EE-E9BF-C882-286D-60E64251A7C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131563" y="4133114"/>
              <a:ext cx="353218" cy="177852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5CB7D7C-49F8-A983-43FB-D94832C132B1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131563" y="4540879"/>
              <a:ext cx="353218" cy="128613"/>
            </a:xfrm>
            <a:prstGeom prst="straightConnector1">
              <a:avLst/>
            </a:prstGeom>
            <a:ln w="38100">
              <a:solidFill>
                <a:srgbClr val="C55A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FEC25-C8F2-2563-C07E-6CAADF575F19}"/>
                </a:ext>
              </a:extLst>
            </p:cNvPr>
            <p:cNvSpPr txBox="1"/>
            <p:nvPr/>
          </p:nvSpPr>
          <p:spPr>
            <a:xfrm>
              <a:off x="8367823" y="4104167"/>
              <a:ext cx="776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Victim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</a:rPr>
                <a:t>Rows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A6FB93-BB40-FCA3-2ACB-13D856E7375E}"/>
                </a:ext>
              </a:extLst>
            </p:cNvPr>
            <p:cNvSpPr/>
            <p:nvPr/>
          </p:nvSpPr>
          <p:spPr>
            <a:xfrm>
              <a:off x="7051563" y="4544852"/>
              <a:ext cx="1080000" cy="2492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5112327" y="2121858"/>
            <a:ext cx="3019236" cy="2232564"/>
            <a:chOff x="5112327" y="2817901"/>
            <a:chExt cx="3019236" cy="2232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2817901"/>
              <a:ext cx="1080000" cy="2232564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112327" y="3098824"/>
              <a:ext cx="1939236" cy="13029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0" y="5125947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Existing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read disturbance mitigation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mechanisms</a:t>
            </a:r>
            <a:b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need to know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DRAM-internal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row address mapping</a:t>
            </a:r>
          </a:p>
        </p:txBody>
      </p:sp>
      <p:pic>
        <p:nvPicPr>
          <p:cNvPr id="4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9F239929-5C95-0806-68DB-86BCE57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2AE263-C2B3-D28A-981F-B8187B81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Compatibility </a:t>
            </a:r>
            <a:br>
              <a:rPr lang="en-US" dirty="0"/>
            </a:br>
            <a:r>
              <a:rPr lang="en-US" sz="3200" dirty="0"/>
              <a:t>with Commodity DRAM Chips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4EEE07-7FA1-9D25-CE15-6C2E6DA4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22882" y="690570"/>
            <a:ext cx="1737360" cy="1737360"/>
          </a:xfr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646EC7-3B6C-D075-57D4-4E418617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9D2A6D-CE24-C69C-B037-011C3C8DBA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04843" y="1559250"/>
            <a:ext cx="4618039" cy="479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0" grpId="0"/>
      <p:bldP spid="37" grpId="0" animBg="1"/>
      <p:bldP spid="38" grpId="0" animBg="1"/>
      <p:bldP spid="7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C5DE-A27D-876D-E828-1B0DA1E1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7C0-8C6D-BE3C-A643-95A6233B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BlockHammer – HPCA 2021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7349A6-5EBA-7C8D-768F-B5B7D94C0534}"/>
              </a:ext>
            </a:extLst>
          </p:cNvPr>
          <p:cNvSpPr txBox="1">
            <a:spLocks/>
          </p:cNvSpPr>
          <p:nvPr/>
        </p:nvSpPr>
        <p:spPr>
          <a:xfrm>
            <a:off x="0" y="965201"/>
            <a:ext cx="9144000" cy="512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A. Giray </a:t>
            </a:r>
            <a:r>
              <a:rPr lang="en-US" sz="1500" dirty="0" err="1"/>
              <a:t>Yaglikci</a:t>
            </a:r>
            <a:r>
              <a:rPr lang="en-US" sz="1500" dirty="0"/>
              <a:t>, </a:t>
            </a:r>
            <a:r>
              <a:rPr lang="en-US" sz="1500" dirty="0" err="1"/>
              <a:t>Minesh</a:t>
            </a:r>
            <a:r>
              <a:rPr lang="en-US" sz="1500" dirty="0"/>
              <a:t> Patel,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Roknoddin</a:t>
            </a:r>
            <a:r>
              <a:rPr lang="en-US" sz="1500" dirty="0"/>
              <a:t> Azizi, </a:t>
            </a:r>
            <a:r>
              <a:rPr lang="en-US" sz="1500" dirty="0" err="1"/>
              <a:t>Ataberk</a:t>
            </a:r>
            <a:r>
              <a:rPr lang="en-US" sz="1500" dirty="0"/>
              <a:t> </a:t>
            </a:r>
            <a:r>
              <a:rPr lang="en-US" sz="1500" dirty="0" err="1"/>
              <a:t>Olgun</a:t>
            </a:r>
            <a:r>
              <a:rPr lang="en-US" sz="1500" dirty="0"/>
              <a:t>, Lois </a:t>
            </a:r>
            <a:r>
              <a:rPr lang="en-US" sz="1500" dirty="0" err="1"/>
              <a:t>Orosa</a:t>
            </a:r>
            <a:r>
              <a:rPr lang="en-US" sz="1500" dirty="0"/>
              <a:t>, Hasan Hassan, </a:t>
            </a:r>
            <a:r>
              <a:rPr lang="en-US" sz="1500" dirty="0" err="1"/>
              <a:t>Jisung</a:t>
            </a:r>
            <a:r>
              <a:rPr lang="en-US" sz="1500" dirty="0"/>
              <a:t> Park, Konstantinos </a:t>
            </a:r>
            <a:r>
              <a:rPr lang="en-US" sz="1500" dirty="0" err="1"/>
              <a:t>Kanellopoulos</a:t>
            </a:r>
            <a:r>
              <a:rPr lang="en-US" sz="1500" dirty="0"/>
              <a:t>, Taha </a:t>
            </a:r>
            <a:r>
              <a:rPr lang="en-US" sz="1500" dirty="0" err="1"/>
              <a:t>Shahroodi</a:t>
            </a:r>
            <a:r>
              <a:rPr lang="en-US" sz="1500" dirty="0"/>
              <a:t>, </a:t>
            </a:r>
            <a:r>
              <a:rPr lang="en-US" sz="1500" dirty="0" err="1"/>
              <a:t>Saugata</a:t>
            </a:r>
            <a:r>
              <a:rPr lang="en-US" sz="1500" dirty="0"/>
              <a:t> Ghose, and </a:t>
            </a:r>
            <a:r>
              <a:rPr lang="en-US" sz="1500" dirty="0" err="1"/>
              <a:t>Onur</a:t>
            </a:r>
            <a:r>
              <a:rPr lang="en-US" sz="1500" dirty="0"/>
              <a:t> </a:t>
            </a:r>
            <a:r>
              <a:rPr lang="en-US" sz="1500" dirty="0" err="1"/>
              <a:t>Mutlu</a:t>
            </a:r>
            <a:r>
              <a:rPr lang="en-US" sz="1500" dirty="0"/>
              <a:t>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"BlockHammer: Preventing RowHammer at Low Cost by Blacklisting Rapidly-Accessed DRAM Rows"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27th International Symposium on High-Performance Computer Architecture</a:t>
            </a:r>
            <a:r>
              <a:rPr lang="en-US" sz="1500" i="1" dirty="0"/>
              <a:t> (</a:t>
            </a:r>
            <a:r>
              <a:rPr lang="en-US" sz="1500" b="1" i="1" dirty="0"/>
              <a:t>HPCA</a:t>
            </a:r>
            <a:r>
              <a:rPr lang="en-US" sz="1500" i="1" dirty="0"/>
              <a:t>)</a:t>
            </a:r>
            <a:r>
              <a:rPr lang="en-US" sz="1500" dirty="0"/>
              <a:t>, Virtual, February-March 2021.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6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7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8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Intel Hardware Security Academic Awards</a:t>
            </a:r>
            <a:br>
              <a:rPr lang="en-US" sz="1500" dirty="0">
                <a:hlinkClick r:id="rId9"/>
              </a:rPr>
            </a:br>
            <a:r>
              <a:rPr lang="en-US" sz="1500" dirty="0">
                <a:hlinkClick r:id="rId9"/>
              </a:rPr>
              <a:t>Short Talk 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1"/>
              </a:rPr>
              <a:t>Talk Video</a:t>
            </a:r>
            <a:r>
              <a:rPr lang="en-US" sz="1500" dirty="0"/>
              <a:t> (22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2"/>
              </a:rPr>
              <a:t>Short Talk Video</a:t>
            </a:r>
            <a:r>
              <a:rPr lang="en-US" sz="1500" dirty="0"/>
              <a:t> (7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3"/>
              </a:rPr>
              <a:t>Intel Hardware Security Academic Awards</a:t>
            </a:r>
            <a:br>
              <a:rPr lang="en-US" sz="1500" dirty="0">
                <a:hlinkClick r:id="rId13"/>
              </a:rPr>
            </a:br>
            <a:r>
              <a:rPr lang="en-US" sz="1500" dirty="0">
                <a:hlinkClick r:id="rId13"/>
              </a:rPr>
              <a:t>Short Talk Video</a:t>
            </a:r>
            <a:r>
              <a:rPr lang="en-US" sz="1500" dirty="0"/>
              <a:t> (2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14"/>
              </a:rPr>
              <a:t>BlockHammer Source Code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b="1" i="1" dirty="0">
                <a:solidFill>
                  <a:srgbClr val="FF0000"/>
                </a:solidFill>
              </a:rPr>
              <a:t>Intel Hardware Security Academic Award Finalist </a:t>
            </a:r>
            <a:br>
              <a:rPr lang="en-US" sz="1500" b="1" i="1" dirty="0">
                <a:solidFill>
                  <a:srgbClr val="FF0000"/>
                </a:solidFill>
              </a:rPr>
            </a:br>
            <a:r>
              <a:rPr lang="en-US" sz="1500" b="1" i="1" dirty="0">
                <a:solidFill>
                  <a:srgbClr val="FF0000"/>
                </a:solidFill>
              </a:rPr>
              <a:t>(one of 4 finalists out of 34 nominations)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CE0B4-5BAC-771B-86C0-7C043CF4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BBE5-64E9-EC7F-4B8D-9A15698778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12" t="26995" r="7812" b="4235"/>
          <a:stretch/>
        </p:blipFill>
        <p:spPr>
          <a:xfrm>
            <a:off x="1705" y="4648200"/>
            <a:ext cx="9130084" cy="151447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D113B4-E56F-825C-DB77-DCFB749BF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6407" b="4729"/>
          <a:stretch/>
        </p:blipFill>
        <p:spPr bwMode="auto">
          <a:xfrm>
            <a:off x="4752733" y="2003408"/>
            <a:ext cx="4391267" cy="23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7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7CD-7DD4-F535-E2F7-25EE82FD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Dissertation Works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2E67B6-65A8-3993-981F-6D2E43754A70}"/>
              </a:ext>
            </a:extLst>
          </p:cNvPr>
          <p:cNvSpPr/>
          <p:nvPr/>
        </p:nvSpPr>
        <p:spPr>
          <a:xfrm>
            <a:off x="154396" y="1501293"/>
            <a:ext cx="2066307" cy="2350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F213-9D7F-72EA-550F-113E4DDA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4" y="1055815"/>
            <a:ext cx="9143999" cy="5336922"/>
          </a:xfrm>
        </p:spPr>
        <p:txBody>
          <a:bodyPr>
            <a:normAutofit/>
          </a:bodyPr>
          <a:lstStyle/>
          <a:p>
            <a:r>
              <a:rPr lang="en-US" sz="2800" dirty="0"/>
              <a:t>A deeper look into DRAM read disturbance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700" dirty="0"/>
          </a:p>
          <a:p>
            <a:r>
              <a:rPr lang="en-US" sz="2800" dirty="0"/>
              <a:t>Solutions to DRAM read disturbance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1061-B79B-7A6F-1BB7-880869D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04D9-CD8C-567B-F743-BE50678E7297}"/>
              </a:ext>
            </a:extLst>
          </p:cNvPr>
          <p:cNvSpPr txBox="1"/>
          <p:nvPr/>
        </p:nvSpPr>
        <p:spPr>
          <a:xfrm>
            <a:off x="233817" y="1503928"/>
            <a:ext cx="188126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rgbClr val="C0000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  <a:latin typeface="Cambria" panose="02040503050406030204" pitchFamily="18" charset="0"/>
              </a:rPr>
              <a:t>Temperature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0A59-1A43-8435-84BF-D5C312B16589}"/>
              </a:ext>
            </a:extLst>
          </p:cNvPr>
          <p:cNvSpPr txBox="1"/>
          <p:nvPr/>
        </p:nvSpPr>
        <p:spPr>
          <a:xfrm>
            <a:off x="2123882" y="1503928"/>
            <a:ext cx="29580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b="1" dirty="0">
              <a:solidFill>
                <a:srgbClr val="0070C0"/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Memory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a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ccess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</a:rPr>
              <a:t> p</a:t>
            </a:r>
            <a:r>
              <a:rPr lang="en-CH" sz="2000">
                <a:solidFill>
                  <a:srgbClr val="0070C0"/>
                </a:solidFill>
                <a:latin typeface="Cambria" panose="02040503050406030204" pitchFamily="18" charset="0"/>
              </a:rPr>
              <a:t>atterns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815C-D714-CC5C-7499-07FFAE8432DD}"/>
              </a:ext>
            </a:extLst>
          </p:cNvPr>
          <p:cNvSpPr txBox="1"/>
          <p:nvPr/>
        </p:nvSpPr>
        <p:spPr>
          <a:xfrm>
            <a:off x="4799471" y="1503928"/>
            <a:ext cx="27132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H" sz="11500" dirty="0">
              <a:solidFill>
                <a:schemeClr val="accent2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Victim cell’s</a:t>
            </a:r>
            <a:b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physical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26B1F6-53DE-EBA6-7F9A-F214347B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043" y="1860482"/>
            <a:ext cx="1092537" cy="1456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12906-7DD1-9C04-C9BE-3F7F31DC1E31}"/>
              </a:ext>
            </a:extLst>
          </p:cNvPr>
          <p:cNvSpPr txBox="1"/>
          <p:nvPr/>
        </p:nvSpPr>
        <p:spPr>
          <a:xfrm>
            <a:off x="7619747" y="3273643"/>
            <a:ext cx="99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7030A0"/>
                </a:solidFill>
                <a:latin typeface="Cambria" panose="02040503050406030204" pitchFamily="18" charset="0"/>
              </a:rPr>
              <a:t>Voltage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6635DD0-A984-8D3A-E844-D75659A92E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10558" y="4237273"/>
            <a:ext cx="1453896" cy="1453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B05F0-F1DC-2177-709B-06C02EAB0837}"/>
              </a:ext>
            </a:extLst>
          </p:cNvPr>
          <p:cNvSpPr txBox="1"/>
          <p:nvPr/>
        </p:nvSpPr>
        <p:spPr>
          <a:xfrm>
            <a:off x="2584297" y="5774024"/>
            <a:ext cx="21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CH" sz="1800" dirty="0">
                <a:solidFill>
                  <a:srgbClr val="C00000"/>
                </a:solidFill>
                <a:latin typeface="Cambria" panose="02040503050406030204" pitchFamily="18" charset="0"/>
              </a:rPr>
              <a:t>hrottling Unsafe Accesses </a:t>
            </a:r>
            <a:endParaRPr lang="en-US" sz="1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389F0-CCDA-D80F-D86E-83B2E14EF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039" y="4458325"/>
            <a:ext cx="2039406" cy="96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00B8-CC6D-066D-3634-62513BBDDD21}"/>
              </a:ext>
            </a:extLst>
          </p:cNvPr>
          <p:cNvSpPr txBox="1"/>
          <p:nvPr/>
        </p:nvSpPr>
        <p:spPr>
          <a:xfrm>
            <a:off x="4863886" y="5769059"/>
            <a:ext cx="245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3050"/>
                </a:solidFill>
                <a:latin typeface="Cambria" panose="02040503050406030204" pitchFamily="18" charset="0"/>
              </a:rPr>
              <a:t>Parallelizing Preventive 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FF5D-C51C-BDB6-336A-B69D069B4110}"/>
              </a:ext>
            </a:extLst>
          </p:cNvPr>
          <p:cNvSpPr txBox="1"/>
          <p:nvPr/>
        </p:nvSpPr>
        <p:spPr>
          <a:xfrm>
            <a:off x="416065" y="4314386"/>
            <a:ext cx="15850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600" dirty="0">
              <a:solidFill>
                <a:schemeClr val="accent6">
                  <a:lumMod val="75000"/>
                </a:schemeClr>
              </a:solidFill>
              <a:latin typeface="Font Awesome 5 Free Regular" panose="02000503000000000000" pitchFamily="2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Leveraging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Heterogeneity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91A75-263C-A6E5-2F97-4F5A61782D09}"/>
              </a:ext>
            </a:extLst>
          </p:cNvPr>
          <p:cNvSpPr/>
          <p:nvPr/>
        </p:nvSpPr>
        <p:spPr>
          <a:xfrm rot="21246362">
            <a:off x="6805855" y="5692009"/>
            <a:ext cx="318232" cy="7041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E0B5A1A-57BF-D626-EF83-6B866CF0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749" r="18749"/>
          <a:stretch/>
        </p:blipFill>
        <p:spPr>
          <a:xfrm>
            <a:off x="376100" y="1066653"/>
            <a:ext cx="1575968" cy="31003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02E106-008E-A2B0-B480-9EB61059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" r="1735"/>
          <a:stretch/>
        </p:blipFill>
        <p:spPr>
          <a:xfrm>
            <a:off x="1880193" y="940238"/>
            <a:ext cx="3438274" cy="3353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5F7AC9A-D8F6-1C40-EC74-AC0843E68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73" r="2573"/>
          <a:stretch/>
        </p:blipFill>
        <p:spPr>
          <a:xfrm>
            <a:off x="4344781" y="867220"/>
            <a:ext cx="3406401" cy="343505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9D9E50-A2E5-41F7-6ACD-F1D7749BF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48" r="448"/>
          <a:stretch/>
        </p:blipFill>
        <p:spPr>
          <a:xfrm>
            <a:off x="559479" y="4257200"/>
            <a:ext cx="1301825" cy="1453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84FDD8-BFED-4F81-FFA4-AB5D15EAD1DC}"/>
              </a:ext>
            </a:extLst>
          </p:cNvPr>
          <p:cNvSpPr/>
          <p:nvPr/>
        </p:nvSpPr>
        <p:spPr>
          <a:xfrm>
            <a:off x="7315395" y="1371600"/>
            <a:ext cx="1731623" cy="26099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29318-7F58-E17D-3508-1C9212E2EE94}"/>
              </a:ext>
            </a:extLst>
          </p:cNvPr>
          <p:cNvSpPr/>
          <p:nvPr/>
        </p:nvSpPr>
        <p:spPr>
          <a:xfrm>
            <a:off x="2547840" y="4237273"/>
            <a:ext cx="4778948" cy="2287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uiExpand="1" build="p"/>
      <p:bldP spid="5" grpId="0"/>
      <p:bldP spid="6" grpId="0"/>
      <p:bldP spid="7" grpId="0"/>
      <p:bldP spid="9" grpId="0"/>
      <p:bldP spid="12" grpId="0"/>
      <p:bldP spid="14" grpId="0"/>
      <p:bldP spid="15" grpId="0"/>
      <p:bldP spid="20" grpId="0" animBg="1"/>
      <p:bldP spid="2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30E5E-65D3-10CF-7A17-BAC0EC34F78D}"/>
              </a:ext>
            </a:extLst>
          </p:cNvPr>
          <p:cNvSpPr txBox="1"/>
          <p:nvPr/>
        </p:nvSpPr>
        <p:spPr>
          <a:xfrm>
            <a:off x="206438" y="2107280"/>
            <a:ext cx="9057743" cy="2862322"/>
          </a:xfrm>
          <a:custGeom>
            <a:avLst/>
            <a:gdLst>
              <a:gd name="connsiteX0" fmla="*/ 0 w 5588848"/>
              <a:gd name="connsiteY0" fmla="*/ 0 h 3170099"/>
              <a:gd name="connsiteX1" fmla="*/ 5588848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  <a:gd name="connsiteX0" fmla="*/ 0 w 5588848"/>
              <a:gd name="connsiteY0" fmla="*/ 0 h 3170099"/>
              <a:gd name="connsiteX1" fmla="*/ 4603011 w 5588848"/>
              <a:gd name="connsiteY1" fmla="*/ 0 h 3170099"/>
              <a:gd name="connsiteX2" fmla="*/ 5588848 w 5588848"/>
              <a:gd name="connsiteY2" fmla="*/ 3170099 h 3170099"/>
              <a:gd name="connsiteX3" fmla="*/ 0 w 5588848"/>
              <a:gd name="connsiteY3" fmla="*/ 3170099 h 3170099"/>
              <a:gd name="connsiteX4" fmla="*/ 0 w 5588848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848" h="3170099">
                <a:moveTo>
                  <a:pt x="0" y="0"/>
                </a:moveTo>
                <a:lnTo>
                  <a:pt x="4603011" y="0"/>
                </a:lnTo>
                <a:cubicBezTo>
                  <a:pt x="4631585" y="928112"/>
                  <a:pt x="5260236" y="2113399"/>
                  <a:pt x="5588848" y="3170099"/>
                </a:cubicBezTo>
                <a:lnTo>
                  <a:pt x="0" y="317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 RowHammer attack hammers Row 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BlockHammer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detects and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selectively throttles accesses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from within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the memory controller</a:t>
            </a:r>
            <a:endParaRPr lang="en-US" sz="20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Bit flips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</a:rPr>
              <a:t>do not</a:t>
            </a:r>
            <a:r>
              <a:rPr lang="en-US" sz="2000" dirty="0">
                <a:latin typeface="Cambria" panose="02040503050406030204" pitchFamily="18" charset="0"/>
              </a:rPr>
              <a:t> occur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BlockHammer can </a:t>
            </a:r>
            <a:r>
              <a:rPr lang="en-US" sz="2000" i="1" dirty="0">
                <a:latin typeface="Cambria" panose="02040503050406030204" pitchFamily="18" charset="0"/>
              </a:rPr>
              <a:t>optionally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 the system software </a:t>
            </a:r>
            <a:r>
              <a:rPr lang="en-US" sz="2000" dirty="0">
                <a:latin typeface="Cambria" panose="02040503050406030204" pitchFamily="18" charset="0"/>
              </a:rPr>
              <a:t>about the attack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72399-7BA8-02C7-6C1E-154F3538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BlockHammer: </a:t>
            </a:r>
            <a:r>
              <a:rPr lang="en-US" sz="3200" dirty="0"/>
              <a:t>Throttling Unsafe Accesses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607D9A7-081A-B62C-262A-7F17C64E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68F03-F134-719E-F0B6-4468265BE372}"/>
              </a:ext>
            </a:extLst>
          </p:cNvPr>
          <p:cNvSpPr txBox="1"/>
          <p:nvPr/>
        </p:nvSpPr>
        <p:spPr>
          <a:xfrm>
            <a:off x="6972397" y="4012627"/>
            <a:ext cx="12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Physical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</a:rPr>
              <a:t>Row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C2228F-8A06-6610-2176-385CC5110032}"/>
              </a:ext>
            </a:extLst>
          </p:cNvPr>
          <p:cNvGrpSpPr/>
          <p:nvPr/>
        </p:nvGrpSpPr>
        <p:grpSpPr>
          <a:xfrm>
            <a:off x="4838700" y="2105421"/>
            <a:ext cx="3292863" cy="1908802"/>
            <a:chOff x="4838700" y="3141663"/>
            <a:chExt cx="3292863" cy="19088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B2AECB-0CF9-83DF-7340-62F56DA30404}"/>
                </a:ext>
              </a:extLst>
            </p:cNvPr>
            <p:cNvSpPr/>
            <p:nvPr/>
          </p:nvSpPr>
          <p:spPr>
            <a:xfrm>
              <a:off x="7051563" y="4257754"/>
              <a:ext cx="1080000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 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E7312B-A273-832F-F67C-EA4911FE60DE}"/>
                </a:ext>
              </a:extLst>
            </p:cNvPr>
            <p:cNvSpPr/>
            <p:nvPr/>
          </p:nvSpPr>
          <p:spPr>
            <a:xfrm>
              <a:off x="7051563" y="3141663"/>
              <a:ext cx="1080000" cy="1908802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8FE610-6E7C-EF0D-342F-2857D1D49A6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838700" y="3451809"/>
              <a:ext cx="2212863" cy="949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8A12EC4-6686-FDAF-5B1F-3505A802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8953" y="2205459"/>
            <a:ext cx="1244735" cy="12447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353CED-01A3-435A-3FAB-6845C33FB912}"/>
              </a:ext>
            </a:extLst>
          </p:cNvPr>
          <p:cNvCxnSpPr>
            <a:cxnSpLocks/>
          </p:cNvCxnSpPr>
          <p:nvPr/>
        </p:nvCxnSpPr>
        <p:spPr>
          <a:xfrm flipV="1">
            <a:off x="4305301" y="3064478"/>
            <a:ext cx="1028699" cy="213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B5505-B296-1724-F478-5EF6BA9ADF7D}"/>
              </a:ext>
            </a:extLst>
          </p:cNvPr>
          <p:cNvSpPr/>
          <p:nvPr/>
        </p:nvSpPr>
        <p:spPr>
          <a:xfrm>
            <a:off x="-10265" y="5109341"/>
            <a:ext cx="9144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BlockHammer is 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compatible with commodity DRAM chips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No need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for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proprietary info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of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modifications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to</a:t>
            </a:r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DRAM chips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01B8A1-DA04-2B22-EB3C-B3EDC4AD6E32}"/>
              </a:ext>
            </a:extLst>
          </p:cNvPr>
          <p:cNvSpPr/>
          <p:nvPr/>
        </p:nvSpPr>
        <p:spPr>
          <a:xfrm>
            <a:off x="7051563" y="2962532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80B8B-F7A7-A61F-D8A7-A5E3F23CD412}"/>
              </a:ext>
            </a:extLst>
          </p:cNvPr>
          <p:cNvSpPr/>
          <p:nvPr/>
        </p:nvSpPr>
        <p:spPr>
          <a:xfrm>
            <a:off x="7051563" y="3509668"/>
            <a:ext cx="1080000" cy="24927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8245221-1BA3-B0EB-7CA9-48839A5758F5}"/>
              </a:ext>
            </a:extLst>
          </p:cNvPr>
          <p:cNvSpPr txBox="1">
            <a:spLocks/>
          </p:cNvSpPr>
          <p:nvPr/>
        </p:nvSpPr>
        <p:spPr>
          <a:xfrm>
            <a:off x="75991" y="50574"/>
            <a:ext cx="9057744" cy="54109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200" b="1" kern="120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2" descr="Amazon.com: Intel Xeon Processor 3.20 GHz, 1M Cache, 800 MHz FSB SL7PF  64-bit : Electronics">
            <a:extLst>
              <a:ext uri="{FF2B5EF4-FFF2-40B4-BE49-F238E27FC236}">
                <a16:creationId xmlns:a16="http://schemas.microsoft.com/office/drawing/2014/main" id="{1B8250CE-3014-34DE-8E8C-3577E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9" y="960326"/>
            <a:ext cx="1306124" cy="12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339519-B4D4-037B-7086-F52FA839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53688" y="699028"/>
            <a:ext cx="1732727" cy="1732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E7D7-0E79-C945-3945-1A8D8ED489E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04843" y="1564046"/>
            <a:ext cx="4348845" cy="13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0" grpId="0"/>
      <p:bldP spid="76" grpId="0" animBg="1"/>
      <p:bldP spid="40" grpId="0" animBg="1"/>
      <p:bldP spid="4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Aging Slides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16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7" grpId="0" animBg="1"/>
      <p:bldP spid="17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73BE-91FB-EAE5-DE91-9B0C6E07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 the Paper (2/2): Aging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8F14-2FE9-476E-D25D-413A14AB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8" y="965201"/>
            <a:ext cx="8989630" cy="5336922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Preliminary data on</a:t>
            </a:r>
            <a:br>
              <a:rPr lang="en-US" dirty="0"/>
            </a:br>
            <a:r>
              <a:rPr lang="en-US" dirty="0"/>
              <a:t>aging via 68-day of </a:t>
            </a:r>
            <a:br>
              <a:rPr lang="en-US" dirty="0"/>
            </a:br>
            <a:r>
              <a:rPr lang="en-US" dirty="0"/>
              <a:t>continuous hammering</a:t>
            </a:r>
          </a:p>
          <a:p>
            <a:pPr>
              <a:buClr>
                <a:schemeClr val="tx1"/>
              </a:buClr>
            </a:pP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FF50D-7274-EE09-6553-51B270577BC4}"/>
              </a:ext>
            </a:extLst>
          </p:cNvPr>
          <p:cNvGrpSpPr/>
          <p:nvPr/>
        </p:nvGrpSpPr>
        <p:grpSpPr>
          <a:xfrm>
            <a:off x="3562703" y="1146429"/>
            <a:ext cx="5581297" cy="5589896"/>
            <a:chOff x="3562703" y="1146429"/>
            <a:chExt cx="5581297" cy="5589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1C295-6D44-80E9-1E2F-67081167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FCA76-D1BA-D6A0-8146-4A5323F51085}"/>
                </a:ext>
              </a:extLst>
            </p:cNvPr>
            <p:cNvSpPr txBox="1"/>
            <p:nvPr/>
          </p:nvSpPr>
          <p:spPr>
            <a:xfrm>
              <a:off x="4072226" y="60899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E8B39-4729-897A-AC0F-071F87386530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638347CF-5DD7-9B0B-78FA-81D2D9431CF0}"/>
              </a:ext>
            </a:extLst>
          </p:cNvPr>
          <p:cNvSpPr/>
          <p:nvPr/>
        </p:nvSpPr>
        <p:spPr>
          <a:xfrm>
            <a:off x="4743451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2A033-5A8D-BC0B-DEAF-1B2F9A70A666}"/>
              </a:ext>
            </a:extLst>
          </p:cNvPr>
          <p:cNvSpPr/>
          <p:nvPr/>
        </p:nvSpPr>
        <p:spPr>
          <a:xfrm>
            <a:off x="4722667" y="1253836"/>
            <a:ext cx="4278455" cy="430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6D48-0D5A-A2FC-E3C9-CEB7E0E10236}"/>
              </a:ext>
            </a:extLst>
          </p:cNvPr>
          <p:cNvSpPr txBox="1"/>
          <p:nvPr/>
        </p:nvSpPr>
        <p:spPr>
          <a:xfrm>
            <a:off x="154368" y="3313924"/>
            <a:ext cx="325396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Aging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can lead to read disturbance bitflips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at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smaller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</a:rPr>
              <a:t>hammer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B1FFF0-0CFB-5781-33D5-31D1177A6BE9}"/>
              </a:ext>
            </a:extLst>
          </p:cNvPr>
          <p:cNvGrpSpPr/>
          <p:nvPr/>
        </p:nvGrpSpPr>
        <p:grpSpPr>
          <a:xfrm>
            <a:off x="3562703" y="1146429"/>
            <a:ext cx="5581297" cy="5564496"/>
            <a:chOff x="3562703" y="1146429"/>
            <a:chExt cx="5581297" cy="55644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7654-DF37-2355-72B9-7255E50F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69" y="1146429"/>
              <a:ext cx="5258130" cy="5258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86AB-C44E-E66C-AE85-7CA5C9A2E8DC}"/>
                </a:ext>
              </a:extLst>
            </p:cNvPr>
            <p:cNvSpPr txBox="1"/>
            <p:nvPr/>
          </p:nvSpPr>
          <p:spPr>
            <a:xfrm>
              <a:off x="4072226" y="6064594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(before aging)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30E5A-A181-6D45-7783-22820E463DDC}"/>
                </a:ext>
              </a:extLst>
            </p:cNvPr>
            <p:cNvSpPr txBox="1"/>
            <p:nvPr/>
          </p:nvSpPr>
          <p:spPr>
            <a:xfrm rot="16200000">
              <a:off x="1349982" y="3361715"/>
              <a:ext cx="5071774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Minimum hammer count to induce the first bitflip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 err="1">
                  <a:latin typeface="Cambria" panose="02040503050406030204" pitchFamily="18" charset="0"/>
                </a:rPr>
                <a:t>HC</a:t>
              </a:r>
              <a:r>
                <a:rPr lang="en-US" baseline="-25000" dirty="0" err="1">
                  <a:latin typeface="Cambria" panose="02040503050406030204" pitchFamily="18" charset="0"/>
                </a:rPr>
                <a:t>first</a:t>
              </a:r>
              <a:r>
                <a:rPr lang="en-US" dirty="0">
                  <a:latin typeface="Cambria" panose="02040503050406030204" pitchFamily="18" charset="0"/>
                </a:rPr>
                <a:t> (after aging) </a:t>
              </a:r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F764C326-C774-8460-C5BB-4BF2B2629BE6}"/>
              </a:ext>
            </a:extLst>
          </p:cNvPr>
          <p:cNvSpPr/>
          <p:nvPr/>
        </p:nvSpPr>
        <p:spPr>
          <a:xfrm>
            <a:off x="4743449" y="1297307"/>
            <a:ext cx="4257674" cy="4274817"/>
          </a:xfrm>
          <a:prstGeom prst="triangle">
            <a:avLst>
              <a:gd name="adj" fmla="val 100000"/>
            </a:avLst>
          </a:prstGeom>
          <a:solidFill>
            <a:srgbClr val="CA3656">
              <a:alpha val="1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62F9-6295-433B-A97A-2C631C50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A5376-5CB5-CBC7-BD4A-FDE403E902EC}"/>
              </a:ext>
            </a:extLst>
          </p:cNvPr>
          <p:cNvGrpSpPr/>
          <p:nvPr/>
        </p:nvGrpSpPr>
        <p:grpSpPr>
          <a:xfrm>
            <a:off x="5000816" y="2527300"/>
            <a:ext cx="2898584" cy="2855080"/>
            <a:chOff x="5000816" y="2527300"/>
            <a:chExt cx="2898584" cy="28550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754C0E-27E2-104A-5EDB-F588A0B6BDB4}"/>
                </a:ext>
              </a:extLst>
            </p:cNvPr>
            <p:cNvCxnSpPr/>
            <p:nvPr/>
          </p:nvCxnSpPr>
          <p:spPr>
            <a:xfrm>
              <a:off x="7899400" y="2527300"/>
              <a:ext cx="0" cy="786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747361-4218-FD7A-A85C-FB6DB439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98" y="3429000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4809433-8919-008E-6828-228D13DC6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989" y="3704138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B7A2AD-8691-F98A-1F78-EFEF8FE56C40}"/>
                </a:ext>
              </a:extLst>
            </p:cNvPr>
            <p:cNvCxnSpPr>
              <a:cxnSpLocks/>
            </p:cNvCxnSpPr>
            <p:nvPr/>
          </p:nvCxnSpPr>
          <p:spPr>
            <a:xfrm>
              <a:off x="6163761" y="4225776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8F5859-B16F-F11D-783F-F8729293C2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79" y="4758665"/>
              <a:ext cx="0" cy="3294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F951BB-E505-FF31-2C28-E146FB14DDC9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69" y="5015034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9B2C0F-CD3E-033E-705F-E7E89BD00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816" y="5198707"/>
              <a:ext cx="0" cy="1836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D14025-6860-9712-CC31-8C28ACAE9B6A}"/>
              </a:ext>
            </a:extLst>
          </p:cNvPr>
          <p:cNvSpPr/>
          <p:nvPr/>
        </p:nvSpPr>
        <p:spPr>
          <a:xfrm>
            <a:off x="0" y="1028702"/>
            <a:ext cx="9144000" cy="5454650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CEC44-BA51-F8E3-B9B3-CF880FBF177D}"/>
              </a:ext>
            </a:extLst>
          </p:cNvPr>
          <p:cNvSpPr txBox="1"/>
          <p:nvPr/>
        </p:nvSpPr>
        <p:spPr>
          <a:xfrm>
            <a:off x="-3" y="4800764"/>
            <a:ext cx="9144001" cy="1200329"/>
          </a:xfrm>
          <a:prstGeom prst="rect">
            <a:avLst/>
          </a:prstGeom>
          <a:solidFill>
            <a:srgbClr val="CA365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Future work: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rigorous aging characterization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online profiling of read disturbance vulnerability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45A28-5426-AD59-76D9-64764C085C60}"/>
              </a:ext>
            </a:extLst>
          </p:cNvPr>
          <p:cNvSpPr/>
          <p:nvPr/>
        </p:nvSpPr>
        <p:spPr>
          <a:xfrm>
            <a:off x="5339368" y="6468360"/>
            <a:ext cx="2395557" cy="365126"/>
          </a:xfrm>
          <a:prstGeom prst="rect">
            <a:avLst/>
          </a:prstGeom>
          <a:solidFill>
            <a:srgbClr val="FEFFF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4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Hydra’s Performance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8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876B-8852-3BD9-C9E8-9A7F44B5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Outlier Solution: Hydra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5F82-3EED-742C-838E-A1233DD0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F6B6-6D3E-CE51-B55D-962EBB5B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501388"/>
            <a:ext cx="609323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B61-F1F7-982B-1D43-BD2B3A941536}"/>
              </a:ext>
            </a:extLst>
          </p:cNvPr>
          <p:cNvSpPr txBox="1"/>
          <p:nvPr/>
        </p:nvSpPr>
        <p:spPr>
          <a:xfrm>
            <a:off x="958778" y="5158988"/>
            <a:ext cx="69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Hammer Count to Induce the First Bitflip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7B70-DEAB-BF01-01AF-45F6E6BCCB10}"/>
              </a:ext>
            </a:extLst>
          </p:cNvPr>
          <p:cNvSpPr txBox="1"/>
          <p:nvPr/>
        </p:nvSpPr>
        <p:spPr>
          <a:xfrm rot="16200000">
            <a:off x="-1259109" y="2916474"/>
            <a:ext cx="350128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Weighted Speedup</a:t>
            </a:r>
          </a:p>
          <a:p>
            <a:pPr algn="ctr"/>
            <a:r>
              <a:rPr lang="en-US" dirty="0">
                <a:latin typeface="Cambria" panose="02040503050406030204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(Norm. to No Mitigation Baseline)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9449C-C52D-FC30-18E5-E6F962D4C8EA}"/>
              </a:ext>
            </a:extLst>
          </p:cNvPr>
          <p:cNvSpPr txBox="1"/>
          <p:nvPr/>
        </p:nvSpPr>
        <p:spPr>
          <a:xfrm>
            <a:off x="3609140" y="3179932"/>
            <a:ext cx="1925720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Only 7% Speedup</a:t>
            </a:r>
          </a:p>
        </p:txBody>
      </p:sp>
    </p:spTree>
    <p:extLst>
      <p:ext uri="{BB962C8B-B14F-4D97-AF65-F5344CB8AC3E}">
        <p14:creationId xmlns:p14="http://schemas.microsoft.com/office/powerpoint/2010/main" val="3883220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B5F-016C-9F69-39DF-CFB356C0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 Mitigation Mechanism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E5BE-8C29-B63A-457A-A87CDC2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Hydra maintains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row activation counter for each DRAM row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these activation counters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DRAM array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Caches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counters of hot rows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the memory controller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At low </a:t>
            </a:r>
            <a:r>
              <a:rPr lang="en-US" dirty="0" err="1">
                <a:solidFill>
                  <a:srgbClr val="C00000"/>
                </a:solidFill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</a:rPr>
              <a:t>first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configurations, </a:t>
            </a:r>
            <a:r>
              <a:rPr lang="en-US" b="1" dirty="0">
                <a:solidFill>
                  <a:srgbClr val="C00000"/>
                </a:solidFill>
              </a:rPr>
              <a:t>many rows are hot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Fetching / evicting counters </a:t>
            </a:r>
            <a:r>
              <a:rPr lang="en-US" dirty="0">
                <a:solidFill>
                  <a:srgbClr val="C00000"/>
                </a:solidFill>
              </a:rPr>
              <a:t>dominate the performance overhead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Svärd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needs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further customizations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Hydra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A94DA-2073-C34F-ABF2-09E3A92DEFD3}"/>
              </a:ext>
            </a:extLst>
          </p:cNvPr>
          <p:cNvGrpSpPr/>
          <p:nvPr/>
        </p:nvGrpSpPr>
        <p:grpSpPr>
          <a:xfrm>
            <a:off x="1513115" y="3841416"/>
            <a:ext cx="7032171" cy="3045482"/>
            <a:chOff x="1513115" y="3841416"/>
            <a:chExt cx="7032171" cy="3045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DAD4-A74F-E163-7500-70DF592CABA0}"/>
                </a:ext>
              </a:extLst>
            </p:cNvPr>
            <p:cNvSpPr txBox="1"/>
            <p:nvPr/>
          </p:nvSpPr>
          <p:spPr>
            <a:xfrm>
              <a:off x="1513115" y="6302123"/>
              <a:ext cx="70321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Qureshi,</a:t>
              </a:r>
              <a:r>
                <a:rPr lang="en-US" sz="1600" dirty="0">
                  <a:solidFill>
                    <a:srgbClr val="22222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600" b="0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et al. 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"Hydra: Enabling Low-Overhead Mitigation of Row-Hammer </a:t>
              </a:r>
              <a:b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</a:b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at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U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ltra-Low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hresholds via Hybrid </a:t>
              </a:r>
              <a:r>
                <a:rPr lang="en-US" sz="1600" b="1" dirty="0">
                  <a:solidFill>
                    <a:srgbClr val="222222"/>
                  </a:solidFill>
                  <a:latin typeface="Cambria" panose="02040503050406030204" pitchFamily="18" charset="0"/>
                </a:rPr>
                <a:t>T</a:t>
              </a:r>
              <a:r>
                <a:rPr lang="en-US" sz="1600" b="1" i="0" u="none" strike="noStrike" dirty="0">
                  <a:solidFill>
                    <a:srgbClr val="222222"/>
                  </a:solidFill>
                  <a:effectLst/>
                  <a:latin typeface="Cambria" panose="02040503050406030204" pitchFamily="18" charset="0"/>
                </a:rPr>
                <a:t>racking," in ISCA, 2022.</a:t>
              </a:r>
              <a:endParaRPr 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9903B21D-8C0D-2E21-F6D7-DE40DB9C4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3"/>
            <a:stretch/>
          </p:blipFill>
          <p:spPr>
            <a:xfrm>
              <a:off x="1670376" y="3841416"/>
              <a:ext cx="4782844" cy="246070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59BE4-DBD6-F617-42BA-6A3BC2FC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HC</a:t>
            </a:r>
            <a:r>
              <a:rPr lang="en-US" sz="2800" baseline="-25000" dirty="0" err="1">
                <a:latin typeface="Cambria" panose="02040503050406030204" pitchFamily="18" charset="0"/>
              </a:rPr>
              <a:t>first</a:t>
            </a:r>
            <a:r>
              <a:rPr lang="en-US" sz="2800" dirty="0">
                <a:latin typeface="Cambria" panose="02040503050406030204" pitchFamily="18" charset="0"/>
              </a:rPr>
              <a:t>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6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2025" y="2175135"/>
            <a:ext cx="7772400" cy="2507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845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3E21-83D6-54F7-AE8B-9B859043216A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7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Testing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6A481-3754-4809-844E-019BD3000795}"/>
              </a:ext>
            </a:extLst>
          </p:cNvPr>
          <p:cNvSpPr/>
          <p:nvPr/>
        </p:nvSpPr>
        <p:spPr>
          <a:xfrm>
            <a:off x="23300" y="945044"/>
            <a:ext cx="89544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lvl="1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DRAM Bender on a Xilinx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</a:rPr>
              <a:t>+ XCU200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BA7F-EDA0-8441-BD22-05681B4A6C9B}"/>
              </a:ext>
            </a:extLst>
          </p:cNvPr>
          <p:cNvSpPr/>
          <p:nvPr/>
        </p:nvSpPr>
        <p:spPr>
          <a:xfrm>
            <a:off x="-2199" y="5101733"/>
            <a:ext cx="9144000" cy="1358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Fine-grained control over 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commands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timing parameters 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/>
                <a:ea typeface="Cambria"/>
              </a:rPr>
              <a:t>±1.5ns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C55910"/>
                </a:solidFill>
                <a:latin typeface="Cambria" panose="02040503050406030204" pitchFamily="18" charset="0"/>
              </a:rPr>
              <a:t>temperature (</a:t>
            </a:r>
            <a:r>
              <a:rPr lang="en-US" sz="2800" b="1" dirty="0">
                <a:solidFill>
                  <a:srgbClr val="C55910"/>
                </a:solidFill>
                <a:latin typeface="Cambria"/>
                <a:ea typeface="Cambria"/>
              </a:rPr>
              <a:t>±0.5°C ),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 voltage (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</a:rPr>
              <a:t>±1mV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33" name="base">
            <a:extLst>
              <a:ext uri="{FF2B5EF4-FFF2-40B4-BE49-F238E27FC236}">
                <a16:creationId xmlns:a16="http://schemas.microsoft.com/office/drawing/2014/main" id="{7487625E-2C30-489B-609B-2C1BB5714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7" name="heaterpad">
            <a:extLst>
              <a:ext uri="{FF2B5EF4-FFF2-40B4-BE49-F238E27FC236}">
                <a16:creationId xmlns:a16="http://schemas.microsoft.com/office/drawing/2014/main" id="{DEB91CE5-C725-F6CE-EA42-ACF396E9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5" name="tempctrl">
            <a:extLst>
              <a:ext uri="{FF2B5EF4-FFF2-40B4-BE49-F238E27FC236}">
                <a16:creationId xmlns:a16="http://schemas.microsoft.com/office/drawing/2014/main" id="{43426E4E-2726-0CB0-E2FF-B88138178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pic>
        <p:nvPicPr>
          <p:cNvPr id="23" name="end">
            <a:extLst>
              <a:ext uri="{FF2B5EF4-FFF2-40B4-BE49-F238E27FC236}">
                <a16:creationId xmlns:a16="http://schemas.microsoft.com/office/drawing/2014/main" id="{571EDCD6-41C8-0E49-DC95-EB27D3AB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57452"/>
            <a:ext cx="9144000" cy="378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96627C-A99C-6D0A-8659-49724FE4A50F}"/>
              </a:ext>
            </a:extLst>
          </p:cNvPr>
          <p:cNvSpPr txBox="1"/>
          <p:nvPr/>
        </p:nvSpPr>
        <p:spPr>
          <a:xfrm>
            <a:off x="1545821" y="641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</a:rPr>
              <a:t>*</a:t>
            </a:r>
            <a:r>
              <a:rPr lang="en-US" sz="1200" dirty="0" err="1">
                <a:latin typeface="Cambria" panose="02040503050406030204" pitchFamily="18" charset="0"/>
              </a:rPr>
              <a:t>Olgun</a:t>
            </a:r>
            <a:r>
              <a:rPr lang="en-US" sz="1200" dirty="0">
                <a:latin typeface="Cambria" panose="02040503050406030204" pitchFamily="18" charset="0"/>
              </a:rPr>
              <a:t> et al.,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"/>
                <a:hlinkClick r:id="rId7"/>
              </a:rPr>
              <a:t>"DRAM Bender: An Extensible and Versatile FPGA-based Infrastructure to Easily Test State-of-the-art DRAM Chips,”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i</a:t>
            </a:r>
            <a:r>
              <a:rPr lang="en-US" sz="1200" dirty="0">
                <a:latin typeface="Cambria" panose="02040503050406030204" pitchFamily="18" charset="0"/>
              </a:rPr>
              <a:t>n TCAD, 2023. [GitHub: </a:t>
            </a:r>
            <a:r>
              <a:rPr lang="en-US" sz="1200" b="1" dirty="0">
                <a:latin typeface="Cambria" panose="02040503050406030204" pitchFamily="18" charset="0"/>
                <a:hlinkClick r:id="rId8"/>
              </a:rPr>
              <a:t>https://github.com/CMU-SAFARI/DRAM-Bender</a:t>
            </a:r>
            <a:r>
              <a:rPr lang="en-US" sz="1200" dirty="0"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8E4B-2F28-0576-8AA2-B3772529CC17}"/>
              </a:ext>
            </a:extLst>
          </p:cNvPr>
          <p:cNvSpPr txBox="1"/>
          <p:nvPr/>
        </p:nvSpPr>
        <p:spPr>
          <a:xfrm>
            <a:off x="4183380" y="1759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40B03A-2AF8-9D12-1257-362342A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BA4E-631F-65E8-85C5-225642CB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E945-762A-59DE-E949-300C4EF6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Minimum Hammer Count to Induce the First Bitflip 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121A-8322-0903-EC4A-2F52181A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76E0D-84D8-AA72-5658-74EFBD5B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149506"/>
            <a:ext cx="7772400" cy="25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BA1C9-2C0F-6B8F-7E20-1B9A0D95E6B0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E860A-D9F9-51EC-3CD4-779421956EDE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No visible regularity in </a:t>
            </a:r>
            <a:r>
              <a:rPr lang="en-US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based on the row’s location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1D9D34-BCE0-A092-4F58-A4B90A40ECDD}"/>
              </a:ext>
            </a:extLst>
          </p:cNvPr>
          <p:cNvSpPr/>
          <p:nvPr/>
        </p:nvSpPr>
        <p:spPr>
          <a:xfrm>
            <a:off x="-4" y="5414561"/>
            <a:ext cx="9143999" cy="998291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minimum hammer count to induce the first bitflip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irregularly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D18CD-82DA-07DC-A280-7A75A16A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5" t="63576" b="6915"/>
          <a:stretch/>
        </p:blipFill>
        <p:spPr>
          <a:xfrm>
            <a:off x="1009649" y="2127687"/>
            <a:ext cx="7772400" cy="24923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10EFB-DAE5-5831-DF9B-FF317113BBEA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D06C8-57F0-2B25-6188-CE9352821A7E}"/>
              </a:ext>
            </a:extLst>
          </p:cNvPr>
          <p:cNvSpPr txBox="1"/>
          <p:nvPr/>
        </p:nvSpPr>
        <p:spPr>
          <a:xfrm rot="16200000">
            <a:off x="-1505777" y="2982723"/>
            <a:ext cx="4107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The minimum hammer count 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to induce the first bitflip (</a:t>
            </a:r>
            <a:r>
              <a:rPr lang="en-US" dirty="0" err="1">
                <a:latin typeface="Cambria" panose="02040503050406030204" pitchFamily="18" charset="0"/>
              </a:rPr>
              <a:t>HC</a:t>
            </a:r>
            <a:r>
              <a:rPr lang="en-US" baseline="-25000" dirty="0" err="1">
                <a:latin typeface="Cambria" panose="02040503050406030204" pitchFamily="18" charset="0"/>
              </a:rPr>
              <a:t>first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Norm. to the Lowest </a:t>
            </a:r>
            <a:r>
              <a:rPr lang="en-US" sz="1600" dirty="0" err="1">
                <a:latin typeface="Cambria" panose="02040503050406030204" pitchFamily="18" charset="0"/>
              </a:rPr>
              <a:t>Hc</a:t>
            </a:r>
            <a:r>
              <a:rPr lang="en-US" sz="1600" baseline="-25000" dirty="0" err="1">
                <a:latin typeface="Cambria" panose="02040503050406030204" pitchFamily="18" charset="0"/>
              </a:rPr>
              <a:t>first</a:t>
            </a:r>
            <a:r>
              <a:rPr lang="en-US" sz="1600" dirty="0">
                <a:latin typeface="Cambria" panose="02040503050406030204" pitchFamily="18" charset="0"/>
              </a:rPr>
              <a:t> in the module</a:t>
            </a:r>
            <a:endParaRPr lang="en-US" sz="1600" baseline="-25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93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BER across Rows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06"/>
          <a:stretch/>
        </p:blipFill>
        <p:spPr>
          <a:xfrm>
            <a:off x="-18577" y="1851047"/>
            <a:ext cx="9144000" cy="287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0D7C35-23F1-5BE8-2742-5FB1D343D0F2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27084194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9" b="36466"/>
          <a:stretch/>
        </p:blipFill>
        <p:spPr>
          <a:xfrm>
            <a:off x="0" y="1916400"/>
            <a:ext cx="9144000" cy="2881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8D54A8-E2F4-ED29-2AAE-20C36B7D4374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13990485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01CA-AEC6-FFDC-F9DB-495A74B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169E-21FD-D6D4-0759-13BCD33E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Read Disturbance Bit Error Rate</a:t>
            </a:r>
            <a:br>
              <a:rPr lang="en-US" dirty="0"/>
            </a:br>
            <a:r>
              <a:rPr lang="en-US" dirty="0"/>
              <a:t>across DRAM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8599-82C0-04A3-CEAA-8EB948EF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C2683-0D41-1E45-8714-724CB2570654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6348-7632-0A09-3048-CB2E0F95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9" b="6376"/>
          <a:stretch/>
        </p:blipFill>
        <p:spPr>
          <a:xfrm>
            <a:off x="0" y="1828578"/>
            <a:ext cx="9144000" cy="27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7F606-7302-7134-0FE4-FCC9D621E75A}"/>
              </a:ext>
            </a:extLst>
          </p:cNvPr>
          <p:cNvSpPr txBox="1"/>
          <p:nvPr/>
        </p:nvSpPr>
        <p:spPr>
          <a:xfrm>
            <a:off x="1276349" y="4620043"/>
            <a:ext cx="738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Relative location of a DRAM row</a:t>
            </a:r>
          </a:p>
          <a:p>
            <a:pPr algn="ctr"/>
            <a:r>
              <a:rPr lang="en-US" dirty="0">
                <a:latin typeface="Cambria" panose="02040503050406030204" pitchFamily="18" charset="0"/>
              </a:rPr>
              <a:t>(0 and 1 are the two edges of a DRAM bank)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B8C61-3908-0B59-642E-AE6859D46BCD}"/>
              </a:ext>
            </a:extLst>
          </p:cNvPr>
          <p:cNvSpPr txBox="1"/>
          <p:nvPr/>
        </p:nvSpPr>
        <p:spPr>
          <a:xfrm>
            <a:off x="3000376" y="1389023"/>
            <a:ext cx="57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Bit error rate periodically increases and decreases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3D9D4-ED2A-50BA-3E40-6B5E78B78DF8}"/>
              </a:ext>
            </a:extLst>
          </p:cNvPr>
          <p:cNvCxnSpPr/>
          <p:nvPr/>
        </p:nvCxnSpPr>
        <p:spPr>
          <a:xfrm>
            <a:off x="4229100" y="1758355"/>
            <a:ext cx="0" cy="13848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D7BDB4-E33C-1835-C3A7-B0432D32D197}"/>
              </a:ext>
            </a:extLst>
          </p:cNvPr>
          <p:cNvSpPr/>
          <p:nvPr/>
        </p:nvSpPr>
        <p:spPr>
          <a:xfrm>
            <a:off x="-4" y="5266375"/>
            <a:ext cx="9143999" cy="1146478"/>
          </a:xfrm>
          <a:prstGeom prst="roundRect">
            <a:avLst>
              <a:gd name="adj" fmla="val 0"/>
            </a:avLst>
          </a:prstGeom>
          <a:solidFill>
            <a:srgbClr val="DCE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The variation in read disturbance bit error rate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exhibits a stronger regularity compared to the variation in  varies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with respect to row’s location in DRAM bank</a:t>
            </a:r>
          </a:p>
        </p:txBody>
      </p:sp>
    </p:spTree>
    <p:extLst>
      <p:ext uri="{BB962C8B-B14F-4D97-AF65-F5344CB8AC3E}">
        <p14:creationId xmlns:p14="http://schemas.microsoft.com/office/powerpoint/2010/main" val="31571776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</a:rPr>
              <a:t>Background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562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A5A5-1C9E-1933-B374-A7DFDFB1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0470769-AFC8-CE0B-2D5A-8CD9084B5912}"/>
              </a:ext>
            </a:extLst>
          </p:cNvPr>
          <p:cNvGrpSpPr/>
          <p:nvPr/>
        </p:nvGrpSpPr>
        <p:grpSpPr>
          <a:xfrm>
            <a:off x="-2199" y="2909848"/>
            <a:ext cx="9144000" cy="3522132"/>
            <a:chOff x="-2199" y="2688168"/>
            <a:chExt cx="9144000" cy="35221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709589C-F2D4-880A-AA50-2EB996C0B3A5}"/>
                </a:ext>
              </a:extLst>
            </p:cNvPr>
            <p:cNvGrpSpPr/>
            <p:nvPr/>
          </p:nvGrpSpPr>
          <p:grpSpPr>
            <a:xfrm>
              <a:off x="-2199" y="2688168"/>
              <a:ext cx="9144000" cy="3522132"/>
              <a:chOff x="-2199" y="2688168"/>
              <a:chExt cx="9144000" cy="3522132"/>
            </a:xfrm>
          </p:grpSpPr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326EDFC-9AD2-95E6-F9F7-56A9B5248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99" y="2688168"/>
                <a:ext cx="9144000" cy="35221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FB2A4-D57B-30EE-3E6A-D7A0EB736D57}"/>
                  </a:ext>
                </a:extLst>
              </p:cNvPr>
              <p:cNvSpPr txBox="1"/>
              <p:nvPr/>
            </p:nvSpPr>
            <p:spPr>
              <a:xfrm>
                <a:off x="75991" y="3814402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3" name="Graphic 42" descr="Shield outline">
              <a:extLst>
                <a:ext uri="{FF2B5EF4-FFF2-40B4-BE49-F238E27FC236}">
                  <a16:creationId xmlns:a16="http://schemas.microsoft.com/office/drawing/2014/main" id="{FCF30412-3A33-FC51-77A3-5ED1260C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2348" y="3653373"/>
              <a:ext cx="1604937" cy="1604937"/>
            </a:xfrm>
            <a:prstGeom prst="rect">
              <a:avLst/>
            </a:prstGeom>
          </p:spPr>
        </p:pic>
        <p:pic>
          <p:nvPicPr>
            <p:cNvPr id="33" name="Graphic 32" descr="Hammer with solid fill">
              <a:extLst>
                <a:ext uri="{FF2B5EF4-FFF2-40B4-BE49-F238E27FC236}">
                  <a16:creationId xmlns:a16="http://schemas.microsoft.com/office/drawing/2014/main" id="{5AC11109-3168-99ED-7671-F2D83C9A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333" y="4040343"/>
              <a:ext cx="830997" cy="8309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EA8B9B-2584-5FD9-8CE8-CFE7B302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DRAM Refresh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9A0EC5-EA1C-5D7D-E77C-C5F9E9C662CB}"/>
              </a:ext>
            </a:extLst>
          </p:cNvPr>
          <p:cNvGrpSpPr/>
          <p:nvPr/>
        </p:nvGrpSpPr>
        <p:grpSpPr>
          <a:xfrm>
            <a:off x="0" y="992147"/>
            <a:ext cx="9144000" cy="1718733"/>
            <a:chOff x="0" y="770467"/>
            <a:chExt cx="9144000" cy="17187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778E74-0D45-1E79-6D44-6D7FE2B37C03}"/>
                </a:ext>
              </a:extLst>
            </p:cNvPr>
            <p:cNvGrpSpPr/>
            <p:nvPr/>
          </p:nvGrpSpPr>
          <p:grpSpPr>
            <a:xfrm>
              <a:off x="0" y="770467"/>
              <a:ext cx="9144000" cy="1718733"/>
              <a:chOff x="0" y="770467"/>
              <a:chExt cx="9144000" cy="171873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0A14BB-F16E-5A15-3142-4AF31F4D9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70467"/>
                <a:ext cx="9144000" cy="17187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mbria" panose="02040503050406030204" pitchFamily="18" charset="0"/>
                  <a:buChar char="-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841375" algn="l"/>
                    <a:tab pos="3325813" algn="l"/>
                  </a:tabLst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en-US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 Refresh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: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Periodically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restores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charge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		DRAM cells leak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over time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F4A33F-5BA9-7085-F667-769AA78ADFC8}"/>
                  </a:ext>
                </a:extLst>
              </p:cNvPr>
              <p:cNvSpPr txBox="1"/>
              <p:nvPr/>
            </p:nvSpPr>
            <p:spPr>
              <a:xfrm>
                <a:off x="75991" y="1122001"/>
                <a:ext cx="6110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" name="Graphic 11" descr="Stopwatch with solid fill">
              <a:extLst>
                <a:ext uri="{FF2B5EF4-FFF2-40B4-BE49-F238E27FC236}">
                  <a16:creationId xmlns:a16="http://schemas.microsoft.com/office/drawing/2014/main" id="{195EA338-11BC-BF97-67FC-25E9E17B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66" y="899583"/>
              <a:ext cx="1460500" cy="1460500"/>
            </a:xfrm>
            <a:prstGeom prst="rect">
              <a:avLst/>
            </a:prstGeom>
          </p:spPr>
        </p:pic>
      </p:grpSp>
      <p:pic>
        <p:nvPicPr>
          <p:cNvPr id="18" name="Graphic 17" descr="Hammer with solid fill">
            <a:extLst>
              <a:ext uri="{FF2B5EF4-FFF2-40B4-BE49-F238E27FC236}">
                <a16:creationId xmlns:a16="http://schemas.microsoft.com/office/drawing/2014/main" id="{631F0743-CA39-8360-3B34-32A13B6DC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91" y="4358385"/>
            <a:ext cx="439618" cy="43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7FE2D4-772E-6ECA-3051-BFA9F05CD54A}"/>
              </a:ext>
            </a:extLst>
          </p:cNvPr>
          <p:cNvSpPr/>
          <p:nvPr/>
        </p:nvSpPr>
        <p:spPr>
          <a:xfrm>
            <a:off x="1525104" y="4332539"/>
            <a:ext cx="1230156" cy="307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8F7794-1883-979B-63B2-93B980974E7B}"/>
              </a:ext>
            </a:extLst>
          </p:cNvPr>
          <p:cNvSpPr/>
          <p:nvPr/>
        </p:nvSpPr>
        <p:spPr>
          <a:xfrm>
            <a:off x="1525104" y="465986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6F1E-985F-CE4A-C907-9AB50D086922}"/>
              </a:ext>
            </a:extLst>
          </p:cNvPr>
          <p:cNvSpPr/>
          <p:nvPr/>
        </p:nvSpPr>
        <p:spPr>
          <a:xfrm>
            <a:off x="1525104" y="4005214"/>
            <a:ext cx="1230156" cy="307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6D95-3DA5-D872-9BB5-55554AC1D4D2}"/>
              </a:ext>
            </a:extLst>
          </p:cNvPr>
          <p:cNvGrpSpPr/>
          <p:nvPr/>
        </p:nvGrpSpPr>
        <p:grpSpPr>
          <a:xfrm>
            <a:off x="1629899" y="4005214"/>
            <a:ext cx="1048680" cy="978650"/>
            <a:chOff x="969499" y="1721468"/>
            <a:chExt cx="1048680" cy="978650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BA55CCF-BE0F-8154-1CB0-1EA00A04B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499" y="1724793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5AF7E1D-49F1-DE58-EEA9-507596388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2179" y="172146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7964C8E7-D326-BB2E-6A6A-423CDF1AA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5782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10BCDAF-5F98-0D94-1D96-5AA324DF6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4179" y="2376118"/>
              <a:ext cx="324000" cy="32400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580FB3-D4C5-F44D-F808-9D8E7A701F91}"/>
              </a:ext>
            </a:extLst>
          </p:cNvPr>
          <p:cNvCxnSpPr>
            <a:cxnSpLocks/>
          </p:cNvCxnSpPr>
          <p:nvPr/>
        </p:nvCxnSpPr>
        <p:spPr>
          <a:xfrm flipH="1">
            <a:off x="2755260" y="4821864"/>
            <a:ext cx="5390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6C0E-BF6D-0394-C4E5-2EC6152848E7}"/>
              </a:ext>
            </a:extLst>
          </p:cNvPr>
          <p:cNvGrpSpPr/>
          <p:nvPr/>
        </p:nvGrpSpPr>
        <p:grpSpPr>
          <a:xfrm>
            <a:off x="2755260" y="3959882"/>
            <a:ext cx="2755780" cy="369332"/>
            <a:chOff x="2094860" y="1676136"/>
            <a:chExt cx="2755780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13009FB-31B7-0B8D-FDB1-52AF1951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860" y="1875191"/>
              <a:ext cx="53901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3B8E6-11F6-A1DB-3DBE-5B571F337C59}"/>
                </a:ext>
              </a:extLst>
            </p:cNvPr>
            <p:cNvSpPr txBox="1"/>
            <p:nvPr/>
          </p:nvSpPr>
          <p:spPr>
            <a:xfrm>
              <a:off x="2709861" y="1676136"/>
              <a:ext cx="21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Preventive Refresh 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D00-080D-E6E4-E7DC-D815929786F8}"/>
              </a:ext>
            </a:extLst>
          </p:cNvPr>
          <p:cNvSpPr txBox="1"/>
          <p:nvPr/>
        </p:nvSpPr>
        <p:spPr>
          <a:xfrm>
            <a:off x="3370261" y="4639986"/>
            <a:ext cx="20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4CAA4-6887-FA9B-0E1F-89B7A3135B2E}"/>
              </a:ext>
            </a:extLst>
          </p:cNvPr>
          <p:cNvSpPr txBox="1"/>
          <p:nvPr/>
        </p:nvSpPr>
        <p:spPr>
          <a:xfrm>
            <a:off x="851089" y="3125560"/>
            <a:ext cx="829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RowHammer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Repeatedly accessing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 DRAM row can cause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bit flips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in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156F70-F15E-B7EE-2E7D-162D471CE4B4}"/>
              </a:ext>
            </a:extLst>
          </p:cNvPr>
          <p:cNvSpPr txBox="1"/>
          <p:nvPr/>
        </p:nvSpPr>
        <p:spPr>
          <a:xfrm>
            <a:off x="851089" y="5196104"/>
            <a:ext cx="8175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Preventive Refresh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Mitigates RowHammer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refreshing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physically nearby rows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		          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of a repeatedly accessed row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3C42B9-AA9D-26EF-3578-64EB606F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6D67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1" grpId="0"/>
      <p:bldP spid="38" grpId="0"/>
      <p:bldP spid="3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92B9-E34E-0DE9-4D71-CF71B70E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C7B-BBD0-BAD2-3A6F-5D2BFA73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561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Periodic Refresh</a:t>
            </a:r>
            <a:br>
              <a:rPr lang="en-US" dirty="0"/>
            </a:br>
            <a:r>
              <a:rPr lang="en-US" sz="2800" dirty="0"/>
              <a:t>with Increasing DRAM Chip Density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C21E-F555-C43E-79D7-8AE46FBE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6418"/>
            <a:ext cx="8987622" cy="5239297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larger capacity </a:t>
            </a:r>
            <a:r>
              <a:rPr lang="en-US" dirty="0"/>
              <a:t>chip has </a:t>
            </a:r>
            <a:r>
              <a:rPr lang="en-US" b="1" dirty="0">
                <a:solidFill>
                  <a:srgbClr val="C00000"/>
                </a:solidFill>
              </a:rPr>
              <a:t>more rows to be refreshed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smaller</a:t>
            </a:r>
            <a:r>
              <a:rPr lang="en-US" dirty="0"/>
              <a:t> cell stores </a:t>
            </a:r>
            <a:r>
              <a:rPr lang="en-US" b="1" dirty="0">
                <a:solidFill>
                  <a:srgbClr val="C00000"/>
                </a:solidFill>
              </a:rPr>
              <a:t>less charge 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441F764-1025-07B2-6AEF-B6D75FEC642D}"/>
              </a:ext>
            </a:extLst>
          </p:cNvPr>
          <p:cNvGrpSpPr/>
          <p:nvPr/>
        </p:nvGrpSpPr>
        <p:grpSpPr>
          <a:xfrm>
            <a:off x="2094860" y="7944319"/>
            <a:ext cx="4667174" cy="1346665"/>
            <a:chOff x="-36388" y="168367"/>
            <a:chExt cx="4667174" cy="898397"/>
          </a:xfrm>
        </p:grpSpPr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FD8EEFF5-AE5C-5976-A177-59BA20C60E5A}"/>
                </a:ext>
              </a:extLst>
            </p:cNvPr>
            <p:cNvSpPr txBox="1">
              <a:spLocks/>
            </p:cNvSpPr>
            <p:nvPr/>
          </p:nvSpPr>
          <p:spPr>
            <a:xfrm>
              <a:off x="-36388" y="510707"/>
              <a:ext cx="4667174" cy="5560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>
                  <a:solidFill>
                    <a:schemeClr val="tx1"/>
                  </a:solidFill>
                  <a:latin typeface="Cambria" panose="02040503050406030204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Quire Sans" panose="020B0502040400020003" pitchFamily="34" charset="0"/>
                  <a:ea typeface="+mj-ea"/>
                  <a:cs typeface="Quire Sans" panose="020B0502040400020003" pitchFamily="34" charset="0"/>
                </a:rPr>
                <a:t>Significant performance and energy overhead</a:t>
              </a:r>
            </a:p>
          </p:txBody>
        </p:sp>
        <p:sp>
          <p:nvSpPr>
            <p:cNvPr id="106" name="Down Arrow 143">
              <a:extLst>
                <a:ext uri="{FF2B5EF4-FFF2-40B4-BE49-F238E27FC236}">
                  <a16:creationId xmlns:a16="http://schemas.microsoft.com/office/drawing/2014/main" id="{A83645C6-B9C1-92A5-BCC1-B5D92EB8C9D7}"/>
                </a:ext>
              </a:extLst>
            </p:cNvPr>
            <p:cNvSpPr/>
            <p:nvPr/>
          </p:nvSpPr>
          <p:spPr>
            <a:xfrm rot="10800000" flipV="1">
              <a:off x="1975980" y="168367"/>
              <a:ext cx="412848" cy="327533"/>
            </a:xfrm>
            <a:prstGeom prst="downArrow">
              <a:avLst>
                <a:gd name="adj1" fmla="val 50000"/>
                <a:gd name="adj2" fmla="val 616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re Sans" panose="020B0502040400020003" pitchFamily="34" charset="0"/>
                <a:ea typeface="+mn-ea"/>
                <a:cs typeface="Quire Sans" panose="020B05020404000200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318F7E-C1D8-41BB-6A4F-D0C7A8EBD644}"/>
              </a:ext>
            </a:extLst>
          </p:cNvPr>
          <p:cNvGrpSpPr/>
          <p:nvPr/>
        </p:nvGrpSpPr>
        <p:grpSpPr>
          <a:xfrm>
            <a:off x="554693" y="3580808"/>
            <a:ext cx="3201569" cy="1136821"/>
            <a:chOff x="2721528" y="3690317"/>
            <a:chExt cx="3201569" cy="11368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EF05C7-BB36-9C41-D0BC-C19FC0915A3E}"/>
                </a:ext>
              </a:extLst>
            </p:cNvPr>
            <p:cNvGrpSpPr/>
            <p:nvPr/>
          </p:nvGrpSpPr>
          <p:grpSpPr>
            <a:xfrm>
              <a:off x="2721528" y="3690536"/>
              <a:ext cx="1008574" cy="1136602"/>
              <a:chOff x="2195736" y="4205514"/>
              <a:chExt cx="1008574" cy="15991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B0BEAF-04C4-F220-98A4-C6B97612BA11}"/>
                  </a:ext>
                </a:extLst>
              </p:cNvPr>
              <p:cNvCxnSpPr/>
              <p:nvPr/>
            </p:nvCxnSpPr>
            <p:spPr>
              <a:xfrm flipH="1" flipV="1">
                <a:off x="2688123" y="4205514"/>
                <a:ext cx="516187" cy="277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7759CA-A7DC-E7B2-1216-2539822F4A82}"/>
                  </a:ext>
                </a:extLst>
              </p:cNvPr>
              <p:cNvCxnSpPr/>
              <p:nvPr/>
            </p:nvCxnSpPr>
            <p:spPr>
              <a:xfrm flipV="1">
                <a:off x="2688122" y="420551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AF9919-964F-7364-E1EB-CF636E2B8D45}"/>
                  </a:ext>
                </a:extLst>
              </p:cNvPr>
              <p:cNvGrpSpPr/>
              <p:nvPr/>
            </p:nvGrpSpPr>
            <p:grpSpPr>
              <a:xfrm>
                <a:off x="2195736" y="4446586"/>
                <a:ext cx="984772" cy="1358084"/>
                <a:chOff x="1913714" y="2287584"/>
                <a:chExt cx="938478" cy="129381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DF9CB1-4D31-D20A-DA32-047BE6B454C9}"/>
                    </a:ext>
                  </a:extLst>
                </p:cNvPr>
                <p:cNvSpPr/>
                <p:nvPr/>
              </p:nvSpPr>
              <p:spPr>
                <a:xfrm>
                  <a:off x="1917669" y="2355236"/>
                  <a:ext cx="933730" cy="122415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E076D2C-5501-72FF-337E-C0B7BDE3FED7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5ED779E-61A6-3D88-0EBF-A4413DC86FF8}"/>
                    </a:ext>
                  </a:extLst>
                </p:cNvPr>
                <p:cNvCxnSpPr/>
                <p:nvPr/>
              </p:nvCxnSpPr>
              <p:spPr>
                <a:xfrm flipV="1">
                  <a:off x="2852192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9779AF7-7AF2-9BD8-27FA-01A4437CA1F9}"/>
                    </a:ext>
                  </a:extLst>
                </p:cNvPr>
                <p:cNvCxnSpPr/>
                <p:nvPr/>
              </p:nvCxnSpPr>
              <p:spPr>
                <a:xfrm flipH="1">
                  <a:off x="1916088" y="3581400"/>
                  <a:ext cx="936104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4E30B0-1CFE-F66B-F715-3FF0A12947F4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287584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DC61257-6416-62F1-EB47-8F1DA1CBF40D}"/>
                    </a:ext>
                  </a:extLst>
                </p:cNvPr>
                <p:cNvCxnSpPr/>
                <p:nvPr/>
              </p:nvCxnSpPr>
              <p:spPr>
                <a:xfrm flipH="1" flipV="1">
                  <a:off x="1913714" y="2928049"/>
                  <a:ext cx="936104" cy="3784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C447BC-CC76-A557-4E05-74A0E37E5201}"/>
                </a:ext>
              </a:extLst>
            </p:cNvPr>
            <p:cNvGrpSpPr/>
            <p:nvPr/>
          </p:nvGrpSpPr>
          <p:grpSpPr>
            <a:xfrm>
              <a:off x="5201316" y="3690317"/>
              <a:ext cx="721781" cy="1135618"/>
              <a:chOff x="5009163" y="4208284"/>
              <a:chExt cx="721781" cy="15977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053CE1-40DA-EDB6-3591-C579E4C39AB0}"/>
                  </a:ext>
                </a:extLst>
              </p:cNvPr>
              <p:cNvCxnSpPr/>
              <p:nvPr/>
            </p:nvCxnSpPr>
            <p:spPr>
              <a:xfrm flipH="1">
                <a:off x="5195308" y="4209668"/>
                <a:ext cx="535636" cy="250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12D340D-EE74-665C-5396-254EC76CE4C2}"/>
                  </a:ext>
                </a:extLst>
              </p:cNvPr>
              <p:cNvCxnSpPr/>
              <p:nvPr/>
            </p:nvCxnSpPr>
            <p:spPr>
              <a:xfrm flipV="1">
                <a:off x="5191922" y="4208284"/>
                <a:ext cx="1" cy="241073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4BF2B2-AF77-9F5C-1C3B-B8B2E7295736}"/>
                  </a:ext>
                </a:extLst>
              </p:cNvPr>
              <p:cNvGrpSpPr/>
              <p:nvPr/>
            </p:nvGrpSpPr>
            <p:grpSpPr>
              <a:xfrm>
                <a:off x="5009163" y="4445728"/>
                <a:ext cx="365081" cy="1360327"/>
                <a:chOff x="1916088" y="2285447"/>
                <a:chExt cx="528676" cy="129595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458717-879C-43A4-FDC7-EB052F2EB5A1}"/>
                    </a:ext>
                  </a:extLst>
                </p:cNvPr>
                <p:cNvSpPr/>
                <p:nvPr/>
              </p:nvSpPr>
              <p:spPr>
                <a:xfrm>
                  <a:off x="1917669" y="2357242"/>
                  <a:ext cx="512620" cy="122215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D2CF900-CEB9-0978-3CCC-E6F5903AB47B}"/>
                    </a:ext>
                  </a:extLst>
                </p:cNvPr>
                <p:cNvCxnSpPr/>
                <p:nvPr/>
              </p:nvCxnSpPr>
              <p:spPr>
                <a:xfrm flipV="1">
                  <a:off x="1916088" y="2291368"/>
                  <a:ext cx="0" cy="1290032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616612-F8EF-E32C-5256-598F6E040ECB}"/>
                    </a:ext>
                  </a:extLst>
                </p:cNvPr>
                <p:cNvCxnSpPr/>
                <p:nvPr/>
              </p:nvCxnSpPr>
              <p:spPr>
                <a:xfrm flipV="1">
                  <a:off x="2444764" y="2291367"/>
                  <a:ext cx="0" cy="1290033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1224A6B-1021-05A5-B97C-43F800E1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6088" y="3581400"/>
                  <a:ext cx="528676" cy="0"/>
                </a:xfrm>
                <a:prstGeom prst="line">
                  <a:avLst/>
                </a:prstGeom>
                <a:ln w="285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4D60921-1102-338B-4A50-305065E58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285447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3C8D068-DBE5-7D00-C3FA-FA8415D16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52305" y="2925912"/>
                  <a:ext cx="422181" cy="592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874261E8-2D02-28BF-1FEC-8E4ECA6A766E}"/>
                </a:ext>
              </a:extLst>
            </p:cNvPr>
            <p:cNvSpPr/>
            <p:nvPr/>
          </p:nvSpPr>
          <p:spPr>
            <a:xfrm>
              <a:off x="4037932" y="4159493"/>
              <a:ext cx="736600" cy="388427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8DB9E-A4D3-EC22-8197-07A72DB50381}"/>
              </a:ext>
            </a:extLst>
          </p:cNvPr>
          <p:cNvGrpSpPr/>
          <p:nvPr/>
        </p:nvGrpSpPr>
        <p:grpSpPr>
          <a:xfrm>
            <a:off x="554694" y="1690801"/>
            <a:ext cx="3763306" cy="1120198"/>
            <a:chOff x="2321648" y="1819886"/>
            <a:chExt cx="4399189" cy="138532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0CEE5E-398B-C5DE-287C-F4288FFAD3EA}"/>
                </a:ext>
              </a:extLst>
            </p:cNvPr>
            <p:cNvGrpSpPr/>
            <p:nvPr/>
          </p:nvGrpSpPr>
          <p:grpSpPr>
            <a:xfrm>
              <a:off x="2321648" y="2117132"/>
              <a:ext cx="579230" cy="506875"/>
              <a:chOff x="1642975" y="2076837"/>
              <a:chExt cx="918189" cy="75491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CDCCCDB-BC10-4122-8F06-121247FBE664}"/>
                  </a:ext>
                </a:extLst>
              </p:cNvPr>
              <p:cNvSpPr/>
              <p:nvPr/>
            </p:nvSpPr>
            <p:spPr>
              <a:xfrm>
                <a:off x="1642976" y="2076837"/>
                <a:ext cx="903767" cy="754911"/>
              </a:xfrm>
              <a:prstGeom prst="rect">
                <a:avLst/>
              </a:prstGeom>
              <a:noFill/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8B2B81-1890-3DD0-5FDF-4669007A6720}"/>
                  </a:ext>
                </a:extLst>
              </p:cNvPr>
              <p:cNvCxnSpPr>
                <a:cxnSpLocks/>
                <a:stCxn id="73" idx="1"/>
                <a:endCxn id="73" idx="3"/>
              </p:cNvCxnSpPr>
              <p:nvPr/>
            </p:nvCxnSpPr>
            <p:spPr>
              <a:xfrm>
                <a:off x="1642976" y="245429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766E1F1-AC48-0ACA-6573-70A4BED7F302}"/>
                  </a:ext>
                </a:extLst>
              </p:cNvPr>
              <p:cNvCxnSpPr/>
              <p:nvPr/>
            </p:nvCxnSpPr>
            <p:spPr>
              <a:xfrm>
                <a:off x="1642975" y="2266451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015E30-0B70-A018-6D95-08EBE85F8F12}"/>
                  </a:ext>
                </a:extLst>
              </p:cNvPr>
              <p:cNvCxnSpPr/>
              <p:nvPr/>
            </p:nvCxnSpPr>
            <p:spPr>
              <a:xfrm>
                <a:off x="1657397" y="2649223"/>
                <a:ext cx="903767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1EB16CC-7486-26DD-277C-16A9F9ADB5E2}"/>
                </a:ext>
              </a:extLst>
            </p:cNvPr>
            <p:cNvGrpSpPr/>
            <p:nvPr/>
          </p:nvGrpSpPr>
          <p:grpSpPr>
            <a:xfrm>
              <a:off x="4215767" y="1982988"/>
              <a:ext cx="588695" cy="798474"/>
              <a:chOff x="3537095" y="1942693"/>
              <a:chExt cx="588695" cy="79847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561B6A9-7D5D-29A3-02ED-F5C90A86BA6E}"/>
                  </a:ext>
                </a:extLst>
              </p:cNvPr>
              <p:cNvGrpSpPr/>
              <p:nvPr/>
            </p:nvGrpSpPr>
            <p:grpSpPr>
              <a:xfrm>
                <a:off x="3546560" y="1942693"/>
                <a:ext cx="579230" cy="798474"/>
                <a:chOff x="1642975" y="2076837"/>
                <a:chExt cx="918189" cy="754911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CFE9717-A549-BA9A-FF49-5E7EC0273D15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12C927D-B33B-44E3-44A8-BAD1F49A0E99}"/>
                    </a:ext>
                  </a:extLst>
                </p:cNvPr>
                <p:cNvCxnSpPr>
                  <a:cxnSpLocks/>
                  <a:stCxn id="80" idx="1"/>
                  <a:endCxn id="80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A96E337-52B9-1CEA-2727-20CDD5375063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C8BC46E-E7A9-F9BD-2BFF-A023E1A9D044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26FAC85-3C8E-4207-FCE0-27E12F2B1DE5}"/>
                  </a:ext>
                </a:extLst>
              </p:cNvPr>
              <p:cNvCxnSpPr/>
              <p:nvPr/>
            </p:nvCxnSpPr>
            <p:spPr>
              <a:xfrm>
                <a:off x="3537095" y="2041063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FEFEF96-FC97-E3AE-CEF7-E067E7B46E12}"/>
                  </a:ext>
                </a:extLst>
              </p:cNvPr>
              <p:cNvCxnSpPr/>
              <p:nvPr/>
            </p:nvCxnSpPr>
            <p:spPr>
              <a:xfrm>
                <a:off x="3547728" y="223605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DE3FB0-7657-9453-5BA4-7281D70A6C69}"/>
                  </a:ext>
                </a:extLst>
              </p:cNvPr>
              <p:cNvCxnSpPr/>
              <p:nvPr/>
            </p:nvCxnSpPr>
            <p:spPr>
              <a:xfrm>
                <a:off x="3555561" y="24398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945FC2-4170-87EC-EAF5-DE392863447F}"/>
                  </a:ext>
                </a:extLst>
              </p:cNvPr>
              <p:cNvCxnSpPr/>
              <p:nvPr/>
            </p:nvCxnSpPr>
            <p:spPr>
              <a:xfrm>
                <a:off x="3546560" y="2647510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41FC50B-A1EE-26D2-5DD5-5D5D4A71C881}"/>
                </a:ext>
              </a:extLst>
            </p:cNvPr>
            <p:cNvGrpSpPr/>
            <p:nvPr/>
          </p:nvGrpSpPr>
          <p:grpSpPr>
            <a:xfrm>
              <a:off x="6127746" y="1819886"/>
              <a:ext cx="593091" cy="1385327"/>
              <a:chOff x="5449074" y="1779591"/>
              <a:chExt cx="593091" cy="13853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168328B-0551-5D59-C817-361AAD3BB88A}"/>
                  </a:ext>
                </a:extLst>
              </p:cNvPr>
              <p:cNvGrpSpPr/>
              <p:nvPr/>
            </p:nvGrpSpPr>
            <p:grpSpPr>
              <a:xfrm>
                <a:off x="5450145" y="1779591"/>
                <a:ext cx="579230" cy="1385327"/>
                <a:chOff x="1642975" y="2076837"/>
                <a:chExt cx="918189" cy="754911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B86E3625-23AD-B032-72F6-A31C72D8EC4D}"/>
                    </a:ext>
                  </a:extLst>
                </p:cNvPr>
                <p:cNvSpPr/>
                <p:nvPr/>
              </p:nvSpPr>
              <p:spPr>
                <a:xfrm>
                  <a:off x="1642976" y="2076837"/>
                  <a:ext cx="903767" cy="754911"/>
                </a:xfrm>
                <a:prstGeom prst="rect">
                  <a:avLst/>
                </a:prstGeom>
                <a:noFill/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2515A2F-2C15-B6F3-208B-8BD898E38735}"/>
                    </a:ext>
                  </a:extLst>
                </p:cNvPr>
                <p:cNvCxnSpPr>
                  <a:cxnSpLocks/>
                  <a:stCxn id="113" idx="1"/>
                  <a:endCxn id="113" idx="3"/>
                </p:cNvCxnSpPr>
                <p:nvPr/>
              </p:nvCxnSpPr>
              <p:spPr>
                <a:xfrm>
                  <a:off x="1642976" y="245429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7E2750E-0BBB-0317-8178-259F89EE7551}"/>
                    </a:ext>
                  </a:extLst>
                </p:cNvPr>
                <p:cNvCxnSpPr/>
                <p:nvPr/>
              </p:nvCxnSpPr>
              <p:spPr>
                <a:xfrm>
                  <a:off x="1642975" y="2266451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E8C1B18-E6F5-2A69-6F59-2BAEB8AD3A5A}"/>
                    </a:ext>
                  </a:extLst>
                </p:cNvPr>
                <p:cNvCxnSpPr/>
                <p:nvPr/>
              </p:nvCxnSpPr>
              <p:spPr>
                <a:xfrm>
                  <a:off x="1657397" y="2649223"/>
                  <a:ext cx="903767" cy="0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5E20E4-43FF-DBB7-E915-C7AF7B96AF73}"/>
                  </a:ext>
                </a:extLst>
              </p:cNvPr>
              <p:cNvCxnSpPr/>
              <p:nvPr/>
            </p:nvCxnSpPr>
            <p:spPr>
              <a:xfrm>
                <a:off x="5459243" y="189724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0C6394B-A1B3-A8F5-ADCB-17249089EA4D}"/>
                  </a:ext>
                </a:extLst>
              </p:cNvPr>
              <p:cNvCxnSpPr/>
              <p:nvPr/>
            </p:nvCxnSpPr>
            <p:spPr>
              <a:xfrm>
                <a:off x="5449074" y="20126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4DD38-95F7-22C6-DCDA-F7B5AD4A44D3}"/>
                  </a:ext>
                </a:extLst>
              </p:cNvPr>
              <p:cNvCxnSpPr/>
              <p:nvPr/>
            </p:nvCxnSpPr>
            <p:spPr>
              <a:xfrm>
                <a:off x="5465039" y="2238967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B513B6-41EE-76EF-5AF5-CE20BE7FCF50}"/>
                  </a:ext>
                </a:extLst>
              </p:cNvPr>
              <p:cNvCxnSpPr/>
              <p:nvPr/>
            </p:nvCxnSpPr>
            <p:spPr>
              <a:xfrm>
                <a:off x="5452249" y="23555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1DE03A8-FCDF-55D1-5705-599F1597FCDE}"/>
                  </a:ext>
                </a:extLst>
              </p:cNvPr>
              <p:cNvCxnSpPr/>
              <p:nvPr/>
            </p:nvCxnSpPr>
            <p:spPr>
              <a:xfrm>
                <a:off x="5466237" y="2589395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C3983D5-6840-3D9A-4DE3-F67B32C6C58A}"/>
                  </a:ext>
                </a:extLst>
              </p:cNvPr>
              <p:cNvCxnSpPr/>
              <p:nvPr/>
            </p:nvCxnSpPr>
            <p:spPr>
              <a:xfrm>
                <a:off x="5456068" y="270484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F3550C9-C9F6-1F66-40EE-DB9A7B5E94E5}"/>
                  </a:ext>
                </a:extLst>
              </p:cNvPr>
              <p:cNvCxnSpPr/>
              <p:nvPr/>
            </p:nvCxnSpPr>
            <p:spPr>
              <a:xfrm>
                <a:off x="5472033" y="29469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4D95EA2-6460-6FC3-0BC9-7DB108A0C762}"/>
                  </a:ext>
                </a:extLst>
              </p:cNvPr>
              <p:cNvCxnSpPr/>
              <p:nvPr/>
            </p:nvCxnSpPr>
            <p:spPr>
              <a:xfrm>
                <a:off x="5459243" y="3054092"/>
                <a:ext cx="570132" cy="0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060FFB97-195E-6C72-9725-E39E22BF0AF9}"/>
                </a:ext>
              </a:extLst>
            </p:cNvPr>
            <p:cNvSpPr/>
            <p:nvPr/>
          </p:nvSpPr>
          <p:spPr>
            <a:xfrm>
              <a:off x="3194707" y="219303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82851A64-2FBC-F682-A46A-5C8C3618A0F1}"/>
                </a:ext>
              </a:extLst>
            </p:cNvPr>
            <p:cNvSpPr/>
            <p:nvPr/>
          </p:nvSpPr>
          <p:spPr>
            <a:xfrm>
              <a:off x="5107119" y="2189021"/>
              <a:ext cx="736600" cy="388427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187D3BFB-CE00-EAC4-C857-654157537040}"/>
              </a:ext>
            </a:extLst>
          </p:cNvPr>
          <p:cNvGraphicFramePr/>
          <p:nvPr/>
        </p:nvGraphicFramePr>
        <p:xfrm>
          <a:off x="4780892" y="1504237"/>
          <a:ext cx="4238158" cy="327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B22E9A-A503-A2D4-3EC4-947D2ED976E1}"/>
              </a:ext>
            </a:extLst>
          </p:cNvPr>
          <p:cNvGrpSpPr/>
          <p:nvPr/>
        </p:nvGrpSpPr>
        <p:grpSpPr>
          <a:xfrm>
            <a:off x="8391607" y="1934649"/>
            <a:ext cx="369332" cy="1941612"/>
            <a:chOff x="8520560" y="1934649"/>
            <a:chExt cx="369332" cy="194161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BDE87F8-5015-C35C-6BA6-3FB1A299C3C4}"/>
                </a:ext>
              </a:extLst>
            </p:cNvPr>
            <p:cNvCxnSpPr/>
            <p:nvPr/>
          </p:nvCxnSpPr>
          <p:spPr>
            <a:xfrm>
              <a:off x="8875643" y="2059901"/>
              <a:ext cx="0" cy="18163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DBF8E5B-42CD-12BC-C3D4-C9DD4F7B491C}"/>
                </a:ext>
              </a:extLst>
            </p:cNvPr>
            <p:cNvSpPr txBox="1"/>
            <p:nvPr/>
          </p:nvSpPr>
          <p:spPr>
            <a:xfrm rot="16200000">
              <a:off x="7841271" y="2613938"/>
              <a:ext cx="1727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26% Slowdown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699DD09-84FC-0EBF-1A75-6CAA17CD3375}"/>
              </a:ext>
            </a:extLst>
          </p:cNvPr>
          <p:cNvGrpSpPr/>
          <p:nvPr/>
        </p:nvGrpSpPr>
        <p:grpSpPr>
          <a:xfrm>
            <a:off x="-2200" y="5152016"/>
            <a:ext cx="9144001" cy="913989"/>
            <a:chOff x="-1" y="5309113"/>
            <a:chExt cx="9144001" cy="913989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A4AD2206-5074-2099-08C2-196F407D27BB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309113"/>
              <a:ext cx="914400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More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periodic refresh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operations incur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larger performance overhead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as DRAM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chip density increases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DD0D972-3DA6-E738-A134-1D7BCB5A9FDA}"/>
                </a:ext>
              </a:extLst>
            </p:cNvPr>
            <p:cNvCxnSpPr/>
            <p:nvPr/>
          </p:nvCxnSpPr>
          <p:spPr>
            <a:xfrm>
              <a:off x="0" y="5309113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6AAE1C6-0EFA-1B2B-FD67-5A156E4F8866}"/>
                </a:ext>
              </a:extLst>
            </p:cNvPr>
            <p:cNvCxnSpPr/>
            <p:nvPr/>
          </p:nvCxnSpPr>
          <p:spPr>
            <a:xfrm>
              <a:off x="-1" y="6223102"/>
              <a:ext cx="9144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71ED-EF1D-BF47-99B7-326791FF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6C2683-0D41-1E45-8714-724CB257065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0" grpId="0" uiExpand="1">
        <p:bldSub>
          <a:bldChart bld="series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4260-5626-99A3-1A2D-20A1685A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C5B-72A5-4774-161C-A7DEE7E7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1"/>
            <a:ext cx="9138920" cy="3255961"/>
          </a:xfrm>
        </p:spPr>
        <p:txBody>
          <a:bodyPr anchor="ctr">
            <a:noAutofit/>
          </a:bodyPr>
          <a:lstStyle/>
          <a:p>
            <a:r>
              <a:rPr lang="en-US" sz="4800" dirty="0"/>
              <a:t>Spatial Variation-Aware</a:t>
            </a:r>
            <a:br>
              <a:rPr lang="en-US" sz="4800" dirty="0"/>
            </a:br>
            <a:r>
              <a:rPr lang="en-US" sz="4800" dirty="0"/>
              <a:t>Read Disturbance Defenses: </a:t>
            </a:r>
            <a:r>
              <a:rPr lang="en-US" sz="3200" dirty="0"/>
              <a:t>Experimental Analysis of Real DRAM Chips </a:t>
            </a:r>
            <a:br>
              <a:rPr lang="en-US" sz="3200" dirty="0"/>
            </a:br>
            <a:r>
              <a:rPr lang="en-US" sz="3200" dirty="0"/>
              <a:t>and Implications on Future Solutions </a:t>
            </a:r>
            <a:endParaRPr lang="en-US" sz="4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2FD247-1007-E49D-6123-A0C84A08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366" y="6098730"/>
            <a:ext cx="2875694" cy="55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6D7E1-E9FC-7DA5-0948-61AB537B6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33599" r="12247" b="30996"/>
          <a:stretch/>
        </p:blipFill>
        <p:spPr>
          <a:xfrm>
            <a:off x="5778421" y="6098730"/>
            <a:ext cx="3215631" cy="553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EBC1C-FC13-9990-9BD0-69752EBFBA97}"/>
              </a:ext>
            </a:extLst>
          </p:cNvPr>
          <p:cNvSpPr/>
          <p:nvPr/>
        </p:nvSpPr>
        <p:spPr>
          <a:xfrm>
            <a:off x="0" y="2893671"/>
            <a:ext cx="9144000" cy="671332"/>
          </a:xfrm>
          <a:prstGeom prst="rect">
            <a:avLst/>
          </a:prstGeom>
          <a:solidFill>
            <a:srgbClr val="D6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mbria" panose="02040503050406030204" pitchFamily="18" charset="0"/>
              </a:rPr>
              <a:t>RowPress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384723DF-93E7-4426-28FD-7F908AD7B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772" y="2680326"/>
            <a:ext cx="1097280" cy="1097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A5AE7-2740-385B-62E3-E9A2A85A2842}"/>
              </a:ext>
            </a:extLst>
          </p:cNvPr>
          <p:cNvSpPr txBox="1"/>
          <p:nvPr/>
        </p:nvSpPr>
        <p:spPr>
          <a:xfrm>
            <a:off x="7852942" y="3701087"/>
            <a:ext cx="118494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 Paper</a:t>
            </a:r>
          </a:p>
          <a:p>
            <a:r>
              <a:rPr lang="en-US" sz="700" i="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 [cs.CR] 2402.18652</a:t>
            </a:r>
            <a:endParaRPr lang="en-US" sz="8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E454CB-6DC5-981E-B8B8-6DD8D7D40BBE}"/>
              </a:ext>
            </a:extLst>
          </p:cNvPr>
          <p:cNvSpPr txBox="1">
            <a:spLocks/>
          </p:cNvSpPr>
          <p:nvPr/>
        </p:nvSpPr>
        <p:spPr>
          <a:xfrm>
            <a:off x="0" y="3762046"/>
            <a:ext cx="9144000" cy="20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Abdullah Giray </a:t>
            </a:r>
            <a:r>
              <a:rPr lang="en-US" b="1" dirty="0" err="1">
                <a:effectLst/>
              </a:rPr>
              <a:t>Yağlıkçı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dirty="0"/>
              <a:t>Yahya Can </a:t>
            </a:r>
            <a:r>
              <a:rPr lang="en-US" dirty="0" err="1"/>
              <a:t>Tu</a:t>
            </a:r>
            <a:r>
              <a:rPr lang="en-US" dirty="0" err="1">
                <a:effectLst/>
              </a:rPr>
              <a:t>ğ</a:t>
            </a:r>
            <a:r>
              <a:rPr lang="en-US" dirty="0" err="1"/>
              <a:t>rul</a:t>
            </a:r>
            <a:r>
              <a:rPr lang="en-US" dirty="0"/>
              <a:t>    Geraldo F. Oliveira    </a:t>
            </a:r>
            <a:r>
              <a:rPr lang="en-US" dirty="0">
                <a:effectLst/>
              </a:rPr>
              <a:t>İsmail Emir </a:t>
            </a:r>
            <a:r>
              <a:rPr lang="en-US" dirty="0" err="1">
                <a:effectLst/>
              </a:rPr>
              <a:t>Yüksel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>
                <a:effectLst/>
              </a:rPr>
              <a:t>Ataber</a:t>
            </a:r>
            <a:r>
              <a:rPr lang="en-US" dirty="0" err="1"/>
              <a:t>k</a:t>
            </a:r>
            <a:r>
              <a:rPr lang="en-US" dirty="0"/>
              <a:t> </a:t>
            </a:r>
            <a:r>
              <a:rPr lang="en-US" dirty="0" err="1"/>
              <a:t>Olgun</a:t>
            </a:r>
            <a:r>
              <a:rPr lang="en-US" dirty="0"/>
              <a:t>    </a:t>
            </a:r>
            <a:r>
              <a:rPr lang="en-US" dirty="0" err="1"/>
              <a:t>Haocong</a:t>
            </a:r>
            <a:r>
              <a:rPr lang="en-US" dirty="0"/>
              <a:t> Luo   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22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5">
            <a:extLst>
              <a:ext uri="{FF2B5EF4-FFF2-40B4-BE49-F238E27FC236}">
                <a16:creationId xmlns:a16="http://schemas.microsoft.com/office/drawing/2014/main" id="{F93B189B-2D91-944B-B2B0-CFBBFE69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3" y="355545"/>
            <a:ext cx="3200400" cy="32004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1CC41E-6B94-4B7A-9C13-FAAAF97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DRAM Organization</a:t>
            </a:r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F73326-9FC5-8149-9B08-D06E138FB2E7}"/>
              </a:ext>
            </a:extLst>
          </p:cNvPr>
          <p:cNvSpPr/>
          <p:nvPr/>
        </p:nvSpPr>
        <p:spPr>
          <a:xfrm>
            <a:off x="3030944" y="1879808"/>
            <a:ext cx="603903" cy="4462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D17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B4D213-8D00-704F-81A4-FEB2EF5A85DC}"/>
              </a:ext>
            </a:extLst>
          </p:cNvPr>
          <p:cNvGrpSpPr/>
          <p:nvPr/>
        </p:nvGrpSpPr>
        <p:grpSpPr>
          <a:xfrm>
            <a:off x="105836" y="2060137"/>
            <a:ext cx="3363872" cy="4078443"/>
            <a:chOff x="105836" y="2060137"/>
            <a:chExt cx="3363872" cy="4078443"/>
          </a:xfrm>
        </p:grpSpPr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1938D7CB-CD0C-1942-8167-505B4E160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36" y="3265304"/>
              <a:ext cx="2796723" cy="2367191"/>
            </a:xfrm>
            <a:prstGeom prst="roundRect">
              <a:avLst>
                <a:gd name="adj" fmla="val 544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57">
              <a:extLst>
                <a:ext uri="{FF2B5EF4-FFF2-40B4-BE49-F238E27FC236}">
                  <a16:creationId xmlns:a16="http://schemas.microsoft.com/office/drawing/2014/main" id="{EFF2ED2E-99D9-D34A-9D69-33F612772A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340" y="5843114"/>
              <a:ext cx="1729713" cy="29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BD551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Chip</a:t>
              </a:r>
            </a:p>
          </p:txBody>
        </p:sp>
        <p:cxnSp>
          <p:nvCxnSpPr>
            <p:cNvPr id="228" name="Straight Connector 85">
              <a:extLst>
                <a:ext uri="{FF2B5EF4-FFF2-40B4-BE49-F238E27FC236}">
                  <a16:creationId xmlns:a16="http://schemas.microsoft.com/office/drawing/2014/main" id="{7BBB9C99-F034-2340-8974-AB558463F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33" y="4448899"/>
              <a:ext cx="2023671" cy="0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85">
              <a:extLst>
                <a:ext uri="{FF2B5EF4-FFF2-40B4-BE49-F238E27FC236}">
                  <a16:creationId xmlns:a16="http://schemas.microsoft.com/office/drawing/2014/main" id="{7D910EA9-378A-444A-8DB9-B2532E3938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20095" y="4212343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85">
              <a:extLst>
                <a:ext uri="{FF2B5EF4-FFF2-40B4-BE49-F238E27FC236}">
                  <a16:creationId xmlns:a16="http://schemas.microsoft.com/office/drawing/2014/main" id="{AC967B57-4953-D847-8E3D-BC46BC05919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63380" y="419527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85">
              <a:extLst>
                <a:ext uri="{FF2B5EF4-FFF2-40B4-BE49-F238E27FC236}">
                  <a16:creationId xmlns:a16="http://schemas.microsoft.com/office/drawing/2014/main" id="{05057CCD-3559-D348-A913-100938340A2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15310" y="4185139"/>
              <a:ext cx="0" cy="492062"/>
            </a:xfrm>
            <a:prstGeom prst="line">
              <a:avLst/>
            </a:prstGeom>
            <a:ln w="12700">
              <a:solidFill>
                <a:srgbClr val="D1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8B2851D-CAEE-C340-A99F-C8FBBDE60F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955" y="3330925"/>
              <a:ext cx="446276" cy="886781"/>
              <a:chOff x="5042643" y="1883163"/>
              <a:chExt cx="270469" cy="537443"/>
            </a:xfrm>
          </p:grpSpPr>
          <p:sp>
            <p:nvSpPr>
              <p:cNvPr id="274" name="Rounded Rectangle 273">
                <a:extLst>
                  <a:ext uri="{FF2B5EF4-FFF2-40B4-BE49-F238E27FC236}">
                    <a16:creationId xmlns:a16="http://schemas.microsoft.com/office/drawing/2014/main" id="{5ECB4A4F-05DD-D547-81A6-3689D8E36F3B}"/>
                  </a:ext>
                </a:extLst>
              </p:cNvPr>
              <p:cNvSpPr/>
              <p:nvPr/>
            </p:nvSpPr>
            <p:spPr>
              <a:xfrm rot="5400000">
                <a:off x="4931182" y="2042707"/>
                <a:ext cx="493394" cy="238186"/>
              </a:xfrm>
              <a:prstGeom prst="roundRect">
                <a:avLst>
                  <a:gd name="adj" fmla="val 5443"/>
                </a:avLst>
              </a:prstGeom>
              <a:solidFill>
                <a:srgbClr val="F2F8E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矩形 22">
                <a:extLst>
                  <a:ext uri="{FF2B5EF4-FFF2-40B4-BE49-F238E27FC236}">
                    <a16:creationId xmlns:a16="http://schemas.microsoft.com/office/drawing/2014/main" id="{99C4E9E0-1306-4346-85B1-5B0DFE7B9943}"/>
                  </a:ext>
                </a:extLst>
              </p:cNvPr>
              <p:cNvSpPr/>
              <p:nvPr/>
            </p:nvSpPr>
            <p:spPr>
              <a:xfrm rot="5400000">
                <a:off x="4909158" y="2016649"/>
                <a:ext cx="537443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Bank</a:t>
                </a:r>
              </a:p>
            </p:txBody>
          </p:sp>
        </p:grp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70529428-EE4D-BB49-982C-102CB6C8DE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121687" y="492723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Rounded Rectangle 277">
              <a:extLst>
                <a:ext uri="{FF2B5EF4-FFF2-40B4-BE49-F238E27FC236}">
                  <a16:creationId xmlns:a16="http://schemas.microsoft.com/office/drawing/2014/main" id="{593B1522-1F81-B842-8108-1C1A848B7DE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9296" y="358674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FEA5ECAA-A76B-CE45-A88B-1CCCAED7A58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1" y="3581587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185A2615-241D-0743-A016-1CDF8369F5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8263" y="490547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E000A220-5911-074B-A7D5-81862137CB9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56333" y="4918043"/>
              <a:ext cx="814095" cy="393009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rgbClr val="D17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630AB67-B9C1-744C-951E-6958748B8F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434" y="3343837"/>
              <a:ext cx="446276" cy="2114050"/>
              <a:chOff x="3753913" y="2786150"/>
              <a:chExt cx="270469" cy="1281239"/>
            </a:xfrm>
          </p:grpSpPr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C49A2632-6FBF-D44C-9659-FF538525212E}"/>
                  </a:ext>
                </a:extLst>
              </p:cNvPr>
              <p:cNvSpPr/>
              <p:nvPr/>
            </p:nvSpPr>
            <p:spPr>
              <a:xfrm rot="5400000">
                <a:off x="3246336" y="3307676"/>
                <a:ext cx="1276049" cy="238186"/>
              </a:xfrm>
              <a:prstGeom prst="roundRect">
                <a:avLst>
                  <a:gd name="adj" fmla="val 5443"/>
                </a:avLst>
              </a:prstGeom>
              <a:solidFill>
                <a:schemeClr val="tx1"/>
              </a:solidFill>
              <a:ln>
                <a:solidFill>
                  <a:srgbClr val="D17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矩形 19">
                <a:extLst>
                  <a:ext uri="{FF2B5EF4-FFF2-40B4-BE49-F238E27FC236}">
                    <a16:creationId xmlns:a16="http://schemas.microsoft.com/office/drawing/2014/main" id="{D397EFDF-8E1A-1B47-8F77-B59838095C5E}"/>
                  </a:ext>
                </a:extLst>
              </p:cNvPr>
              <p:cNvSpPr/>
              <p:nvPr/>
            </p:nvSpPr>
            <p:spPr>
              <a:xfrm rot="5400000">
                <a:off x="3248528" y="3291535"/>
                <a:ext cx="1281239" cy="2704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cs"/>
                  </a:rPr>
                  <a:t>Chip I/O</a:t>
                </a:r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26433FF-675B-6244-8C2D-732DF85068F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1968" y="2060137"/>
              <a:ext cx="2872524" cy="1222074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439BF14-5A0E-1B4A-8888-72CC4480E9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67675" y="2378756"/>
              <a:ext cx="602033" cy="965200"/>
            </a:xfrm>
            <a:prstGeom prst="line">
              <a:avLst/>
            </a:prstGeom>
            <a:ln w="47625">
              <a:solidFill>
                <a:srgbClr val="D17372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65DCCF-EB50-D34E-B87C-136B558E9A88}"/>
              </a:ext>
            </a:extLst>
          </p:cNvPr>
          <p:cNvGrpSpPr/>
          <p:nvPr/>
        </p:nvGrpSpPr>
        <p:grpSpPr>
          <a:xfrm>
            <a:off x="2706980" y="3285557"/>
            <a:ext cx="3182342" cy="2851572"/>
            <a:chOff x="2706980" y="3285557"/>
            <a:chExt cx="3182342" cy="2851572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0E04D202-0EF9-4849-846F-A8FF8598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2601" y="3288213"/>
              <a:ext cx="2796721" cy="2367191"/>
            </a:xfrm>
            <a:prstGeom prst="roundRect">
              <a:avLst>
                <a:gd name="adj" fmla="val 5443"/>
              </a:avLst>
            </a:prstGeom>
            <a:solidFill>
              <a:srgbClr val="F2F8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57">
              <a:extLst>
                <a:ext uri="{FF2B5EF4-FFF2-40B4-BE49-F238E27FC236}">
                  <a16:creationId xmlns:a16="http://schemas.microsoft.com/office/drawing/2014/main" id="{C849D144-F61A-3E4C-B09C-69FC8C07C3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4847" y="5841663"/>
              <a:ext cx="172971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Bank</a:t>
              </a:r>
            </a:p>
          </p:txBody>
        </p:sp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D1DAB69-2C3C-B342-9845-793230FC1FC5}"/>
                </a:ext>
              </a:extLst>
            </p:cNvPr>
            <p:cNvSpPr>
              <a:spLocks/>
            </p:cNvSpPr>
            <p:nvPr/>
          </p:nvSpPr>
          <p:spPr>
            <a:xfrm>
              <a:off x="3220967" y="3399597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Subarray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B44F3E5-61D3-4347-A2D4-1FDA1AED3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99503" y="4182558"/>
              <a:ext cx="780792" cy="609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. . .</a:t>
              </a:r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B7E04152-1796-154C-AF34-96D5FC1ED32E}"/>
                </a:ext>
              </a:extLst>
            </p:cNvPr>
            <p:cNvSpPr>
              <a:spLocks/>
            </p:cNvSpPr>
            <p:nvPr/>
          </p:nvSpPr>
          <p:spPr>
            <a:xfrm>
              <a:off x="3220967" y="4041898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0EFF57F4-C787-6A43-8D85-F9DAA446F367}"/>
                </a:ext>
              </a:extLst>
            </p:cNvPr>
            <p:cNvSpPr>
              <a:spLocks/>
            </p:cNvSpPr>
            <p:nvPr/>
          </p:nvSpPr>
          <p:spPr>
            <a:xfrm>
              <a:off x="3215727" y="5030012"/>
              <a:ext cx="2567959" cy="540000"/>
            </a:xfrm>
            <a:prstGeom prst="roundRect">
              <a:avLst>
                <a:gd name="adj" fmla="val 5443"/>
              </a:avLst>
            </a:prstGeom>
            <a:solidFill>
              <a:srgbClr val="EAEA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F24B5AA-EA7A-F54C-A370-36AE5DE5E1C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28563" y="4217615"/>
              <a:ext cx="361256" cy="134385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3366E09-37FC-EC4B-88B7-D2452AFC17C3}"/>
                </a:ext>
              </a:extLst>
            </p:cNvPr>
            <p:cNvCxnSpPr>
              <a:cxnSpLocks noChangeAspect="1"/>
            </p:cNvCxnSpPr>
            <p:nvPr/>
          </p:nvCxnSpPr>
          <p:spPr>
            <a:xfrm rot="180000" flipV="1">
              <a:off x="2706980" y="3285557"/>
              <a:ext cx="459458" cy="10961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4" name="DRAM Subarray Label">
            <a:extLst>
              <a:ext uri="{FF2B5EF4-FFF2-40B4-BE49-F238E27FC236}">
                <a16:creationId xmlns:a16="http://schemas.microsoft.com/office/drawing/2014/main" id="{02452888-B4C6-DF4B-BAC7-365912D049EB}"/>
              </a:ext>
            </a:extLst>
          </p:cNvPr>
          <p:cNvSpPr txBox="1">
            <a:spLocks noChangeAspect="1"/>
          </p:cNvSpPr>
          <p:nvPr/>
        </p:nvSpPr>
        <p:spPr>
          <a:xfrm>
            <a:off x="6029916" y="5840156"/>
            <a:ext cx="304042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Subarray</a:t>
            </a:r>
          </a:p>
        </p:txBody>
      </p:sp>
      <p:sp>
        <p:nvSpPr>
          <p:cNvPr id="150" name="Subarray">
            <a:extLst>
              <a:ext uri="{FF2B5EF4-FFF2-40B4-BE49-F238E27FC236}">
                <a16:creationId xmlns:a16="http://schemas.microsoft.com/office/drawing/2014/main" id="{38AAB939-3B5C-EC44-B597-D33A21F589E4}"/>
              </a:ext>
            </a:extLst>
          </p:cNvPr>
          <p:cNvSpPr>
            <a:spLocks/>
          </p:cNvSpPr>
          <p:nvPr/>
        </p:nvSpPr>
        <p:spPr>
          <a:xfrm>
            <a:off x="6029916" y="3296483"/>
            <a:ext cx="3040429" cy="2367191"/>
          </a:xfrm>
          <a:prstGeom prst="roundRect">
            <a:avLst>
              <a:gd name="adj" fmla="val 54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owBuffer">
            <a:extLst>
              <a:ext uri="{FF2B5EF4-FFF2-40B4-BE49-F238E27FC236}">
                <a16:creationId xmlns:a16="http://schemas.microsoft.com/office/drawing/2014/main" id="{17666F58-6C13-AA4B-A41C-1DFC098A11F8}"/>
              </a:ext>
            </a:extLst>
          </p:cNvPr>
          <p:cNvSpPr>
            <a:spLocks/>
          </p:cNvSpPr>
          <p:nvPr/>
        </p:nvSpPr>
        <p:spPr>
          <a:xfrm>
            <a:off x="6141766" y="5228998"/>
            <a:ext cx="2573020" cy="306535"/>
          </a:xfrm>
          <a:prstGeom prst="roundRect">
            <a:avLst>
              <a:gd name="adj" fmla="val 544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Row Buffer</a:t>
            </a:r>
          </a:p>
        </p:txBody>
      </p:sp>
      <p:grpSp>
        <p:nvGrpSpPr>
          <p:cNvPr id="13" name="Bitline">
            <a:extLst>
              <a:ext uri="{FF2B5EF4-FFF2-40B4-BE49-F238E27FC236}">
                <a16:creationId xmlns:a16="http://schemas.microsoft.com/office/drawing/2014/main" id="{8A61DA0B-0FE0-5447-90BD-A816C32CAB7B}"/>
              </a:ext>
            </a:extLst>
          </p:cNvPr>
          <p:cNvGrpSpPr/>
          <p:nvPr/>
        </p:nvGrpSpPr>
        <p:grpSpPr>
          <a:xfrm>
            <a:off x="6130544" y="3393293"/>
            <a:ext cx="2588423" cy="1835705"/>
            <a:chOff x="6130544" y="3393293"/>
            <a:chExt cx="2588423" cy="1835705"/>
          </a:xfrm>
        </p:grpSpPr>
        <p:cxnSp>
          <p:nvCxnSpPr>
            <p:cNvPr id="151" name="Straight Connector 115">
              <a:extLst>
                <a:ext uri="{FF2B5EF4-FFF2-40B4-BE49-F238E27FC236}">
                  <a16:creationId xmlns:a16="http://schemas.microsoft.com/office/drawing/2014/main" id="{2D1C8C40-772A-6D41-9DA5-7868FE85FFE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91500" y="3763932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15">
              <a:extLst>
                <a:ext uri="{FF2B5EF4-FFF2-40B4-BE49-F238E27FC236}">
                  <a16:creationId xmlns:a16="http://schemas.microsoft.com/office/drawing/2014/main" id="{F9C0EE09-A28F-1A4B-891C-A860C4695D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72400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5">
              <a:extLst>
                <a:ext uri="{FF2B5EF4-FFF2-40B4-BE49-F238E27FC236}">
                  <a16:creationId xmlns:a16="http://schemas.microsoft.com/office/drawing/2014/main" id="{1FB6CC3A-35B9-4A40-9EA7-BCFBADF61A8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8542" y="3747107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15">
              <a:extLst>
                <a:ext uri="{FF2B5EF4-FFF2-40B4-BE49-F238E27FC236}">
                  <a16:creationId xmlns:a16="http://schemas.microsoft.com/office/drawing/2014/main" id="{8E3DAFB5-F2F4-B743-B8B0-5FE88339BB0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506182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15">
              <a:extLst>
                <a:ext uri="{FF2B5EF4-FFF2-40B4-BE49-F238E27FC236}">
                  <a16:creationId xmlns:a16="http://schemas.microsoft.com/office/drawing/2014/main" id="{2FBBC45D-AF78-5345-BFA4-70702B19FE9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934200" y="3739275"/>
              <a:ext cx="0" cy="14650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64B3B7-565A-B24F-8F78-54C814207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544" y="3393293"/>
              <a:ext cx="76335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Bitline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A75630-D470-D34A-8D22-BB557882F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902" y="4054719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E58EA8F-293F-D747-A748-917ADDBDA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1330" y="4353756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2" name="Wordline">
            <a:extLst>
              <a:ext uri="{FF2B5EF4-FFF2-40B4-BE49-F238E27FC236}">
                <a16:creationId xmlns:a16="http://schemas.microsoft.com/office/drawing/2014/main" id="{2804D5F7-D42F-8B45-89AA-3E1D7D7550A7}"/>
              </a:ext>
            </a:extLst>
          </p:cNvPr>
          <p:cNvGrpSpPr/>
          <p:nvPr/>
        </p:nvGrpSpPr>
        <p:grpSpPr>
          <a:xfrm>
            <a:off x="6141766" y="3750932"/>
            <a:ext cx="2996877" cy="1451933"/>
            <a:chOff x="6141766" y="3750932"/>
            <a:chExt cx="2996877" cy="1451933"/>
          </a:xfrm>
        </p:grpSpPr>
        <p:cxnSp>
          <p:nvCxnSpPr>
            <p:cNvPr id="157" name="Straight Connector 124">
              <a:extLst>
                <a:ext uri="{FF2B5EF4-FFF2-40B4-BE49-F238E27FC236}">
                  <a16:creationId xmlns:a16="http://schemas.microsoft.com/office/drawing/2014/main" id="{15C22B0B-6422-484C-91AB-4FF5CB685AE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687341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A57CF8B-54E0-FC46-AC0F-E9C9CEA4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83" y="3750932"/>
              <a:ext cx="98886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Wordline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78057A0-96DF-4343-8C2C-00305DF606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62496" y="4830493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02" name="Straight Connector 124">
              <a:extLst>
                <a:ext uri="{FF2B5EF4-FFF2-40B4-BE49-F238E27FC236}">
                  <a16:creationId xmlns:a16="http://schemas.microsoft.com/office/drawing/2014/main" id="{47675B33-B9A8-4946-BAF0-0FFA700478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388303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124">
              <a:extLst>
                <a:ext uri="{FF2B5EF4-FFF2-40B4-BE49-F238E27FC236}">
                  <a16:creationId xmlns:a16="http://schemas.microsoft.com/office/drawing/2014/main" id="{EEBBA1AF-F619-6A46-B0BB-6A82BD7BD70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1766" y="4080669"/>
              <a:ext cx="25730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5C32EAD-629E-4B48-89F0-2E0E6237F2A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08596" y="4837124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95E8257-3C00-C841-AA58-15188D075FE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414792" y="4846068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9ECB0C3-E22C-444C-B596-9422FF3267E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44255" y="4859392"/>
              <a:ext cx="3976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1" name="Cells">
            <a:extLst>
              <a:ext uri="{FF2B5EF4-FFF2-40B4-BE49-F238E27FC236}">
                <a16:creationId xmlns:a16="http://schemas.microsoft.com/office/drawing/2014/main" id="{E8B3A4F3-9884-D14E-8452-9B1E303D7E32}"/>
              </a:ext>
            </a:extLst>
          </p:cNvPr>
          <p:cNvGrpSpPr/>
          <p:nvPr/>
        </p:nvGrpSpPr>
        <p:grpSpPr>
          <a:xfrm>
            <a:off x="6392605" y="3472780"/>
            <a:ext cx="1926185" cy="1345712"/>
            <a:chOff x="6392605" y="3472780"/>
            <a:chExt cx="1926185" cy="134571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CEA70B2-7C1B-8848-BB7C-8872B795F57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02300" y="3727542"/>
              <a:ext cx="184739" cy="23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61C987C-AF56-864E-A825-34050F20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491" y="3472780"/>
              <a:ext cx="1116011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DRAM Cell</a:t>
              </a:r>
            </a:p>
          </p:txBody>
        </p:sp>
        <p:sp>
          <p:nvSpPr>
            <p:cNvPr id="159" name="Oval 131">
              <a:extLst>
                <a:ext uri="{FF2B5EF4-FFF2-40B4-BE49-F238E27FC236}">
                  <a16:creationId xmlns:a16="http://schemas.microsoft.com/office/drawing/2014/main" id="{F151E009-4668-A64A-AEDB-6972E0D82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58189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34">
              <a:extLst>
                <a:ext uri="{FF2B5EF4-FFF2-40B4-BE49-F238E27FC236}">
                  <a16:creationId xmlns:a16="http://schemas.microsoft.com/office/drawing/2014/main" id="{FF1CEF6F-C8D8-1D47-93C3-C950B62106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381" y="458277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37">
              <a:extLst>
                <a:ext uri="{FF2B5EF4-FFF2-40B4-BE49-F238E27FC236}">
                  <a16:creationId xmlns:a16="http://schemas.microsoft.com/office/drawing/2014/main" id="{C0362BED-BF1B-1143-B935-946AC1BE2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619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40">
              <a:extLst>
                <a:ext uri="{FF2B5EF4-FFF2-40B4-BE49-F238E27FC236}">
                  <a16:creationId xmlns:a16="http://schemas.microsoft.com/office/drawing/2014/main" id="{A3511D03-3E6B-264C-B68D-86AD6DBAB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68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43">
              <a:extLst>
                <a:ext uri="{FF2B5EF4-FFF2-40B4-BE49-F238E27FC236}">
                  <a16:creationId xmlns:a16="http://schemas.microsoft.com/office/drawing/2014/main" id="{F56C5440-2DED-B44D-81E7-1C8410815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31">
              <a:extLst>
                <a:ext uri="{FF2B5EF4-FFF2-40B4-BE49-F238E27FC236}">
                  <a16:creationId xmlns:a16="http://schemas.microsoft.com/office/drawing/2014/main" id="{25493F90-8D7D-DC44-BB8C-6BBC3B95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9061" y="4592178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34">
              <a:extLst>
                <a:ext uri="{FF2B5EF4-FFF2-40B4-BE49-F238E27FC236}">
                  <a16:creationId xmlns:a16="http://schemas.microsoft.com/office/drawing/2014/main" id="{EA8630EB-9BD9-3342-B9A0-A29BAA783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476" y="429070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37">
              <a:extLst>
                <a:ext uri="{FF2B5EF4-FFF2-40B4-BE49-F238E27FC236}">
                  <a16:creationId xmlns:a16="http://schemas.microsoft.com/office/drawing/2014/main" id="{22E9EF32-72E2-BE43-B7CB-A555AF5C7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2027" y="4275146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1B3E9138-DC21-4545-A02D-906B41F5E4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821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43">
              <a:extLst>
                <a:ext uri="{FF2B5EF4-FFF2-40B4-BE49-F238E27FC236}">
                  <a16:creationId xmlns:a16="http://schemas.microsoft.com/office/drawing/2014/main" id="{28DB7EEB-B66D-E14A-AD4F-A36F62F55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3960591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31">
              <a:extLst>
                <a:ext uri="{FF2B5EF4-FFF2-40B4-BE49-F238E27FC236}">
                  <a16:creationId xmlns:a16="http://schemas.microsoft.com/office/drawing/2014/main" id="{B9487CFC-E86C-D14A-9A38-414DE8EA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3741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34">
              <a:extLst>
                <a:ext uri="{FF2B5EF4-FFF2-40B4-BE49-F238E27FC236}">
                  <a16:creationId xmlns:a16="http://schemas.microsoft.com/office/drawing/2014/main" id="{54767612-2AB0-F347-B59B-FA80057F9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6345" y="4588263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37">
              <a:extLst>
                <a:ext uri="{FF2B5EF4-FFF2-40B4-BE49-F238E27FC236}">
                  <a16:creationId xmlns:a16="http://schemas.microsoft.com/office/drawing/2014/main" id="{5693B6F7-A429-694A-BD4B-F9FC07B04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286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40">
              <a:extLst>
                <a:ext uri="{FF2B5EF4-FFF2-40B4-BE49-F238E27FC236}">
                  <a16:creationId xmlns:a16="http://schemas.microsoft.com/office/drawing/2014/main" id="{2F6ECC0C-4940-E540-92EC-E4A14CF9C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2605" y="4284545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43">
              <a:extLst>
                <a:ext uri="{FF2B5EF4-FFF2-40B4-BE49-F238E27FC236}">
                  <a16:creationId xmlns:a16="http://schemas.microsoft.com/office/drawing/2014/main" id="{F02D729C-2936-B446-B0A1-D8D3F53D9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784" y="3957949"/>
              <a:ext cx="226314" cy="2263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1D4232F-53E6-F84C-B647-B31EDB083D5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83686" y="3334650"/>
            <a:ext cx="289782" cy="6914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6362446-B021-474C-8B23-7B1789872AA6}"/>
              </a:ext>
            </a:extLst>
          </p:cNvPr>
          <p:cNvCxnSpPr>
            <a:cxnSpLocks noChangeAspect="1"/>
          </p:cNvCxnSpPr>
          <p:nvPr/>
        </p:nvCxnSpPr>
        <p:spPr>
          <a:xfrm>
            <a:off x="5815745" y="3939597"/>
            <a:ext cx="217853" cy="16592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D8B37-BB98-8A49-8B6D-1AD7FDEF3A15}"/>
              </a:ext>
            </a:extLst>
          </p:cNvPr>
          <p:cNvSpPr/>
          <p:nvPr/>
        </p:nvSpPr>
        <p:spPr>
          <a:xfrm>
            <a:off x="6313714" y="4242488"/>
            <a:ext cx="2111829" cy="306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DC07E-88EB-AF44-A763-25933BB8355D}"/>
              </a:ext>
            </a:extLst>
          </p:cNvPr>
          <p:cNvSpPr txBox="1"/>
          <p:nvPr/>
        </p:nvSpPr>
        <p:spPr>
          <a:xfrm>
            <a:off x="8374056" y="4172471"/>
            <a:ext cx="77518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DRAM Row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D549F0-58E7-72AB-151A-3BC881F5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676C2683-0D41-1E45-8714-724CB2570654}" type="slidenum">
              <a:rPr lang="en-US" sz="1800" b="1" smtClean="0">
                <a:latin typeface="Cambria" panose="02040503050406030204" pitchFamily="18" charset="0"/>
              </a:rPr>
              <a:pPr/>
              <a:t>99</a:t>
            </a:fld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AAE18-6D6B-8A38-0AAD-20B422695341}"/>
              </a:ext>
            </a:extLst>
          </p:cNvPr>
          <p:cNvCxnSpPr>
            <a:cxnSpLocks/>
            <a:stCxn id="278" idx="0"/>
            <a:endCxn id="274" idx="2"/>
          </p:cNvCxnSpPr>
          <p:nvPr/>
        </p:nvCxnSpPr>
        <p:spPr>
          <a:xfrm>
            <a:off x="1662848" y="3783252"/>
            <a:ext cx="660743" cy="742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F590C-E786-5FD8-0C4B-DF56D8EEC04B}"/>
              </a:ext>
            </a:extLst>
          </p:cNvPr>
          <p:cNvCxnSpPr>
            <a:cxnSpLocks/>
            <a:stCxn id="281" idx="0"/>
            <a:endCxn id="276" idx="2"/>
          </p:cNvCxnSpPr>
          <p:nvPr/>
        </p:nvCxnSpPr>
        <p:spPr>
          <a:xfrm>
            <a:off x="1659885" y="5114548"/>
            <a:ext cx="672345" cy="9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BCC47A-9066-93AA-C23F-15ABCC751FD8}"/>
              </a:ext>
            </a:extLst>
          </p:cNvPr>
          <p:cNvCxnSpPr>
            <a:cxnSpLocks/>
            <a:endCxn id="271" idx="2"/>
          </p:cNvCxnSpPr>
          <p:nvPr/>
        </p:nvCxnSpPr>
        <p:spPr>
          <a:xfrm flipV="1">
            <a:off x="4504947" y="4581898"/>
            <a:ext cx="0" cy="44811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4" grpId="0"/>
      <p:bldP spid="150" grpId="0" animBg="1"/>
      <p:bldP spid="190" grpId="0" animBg="1"/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35888</TotalTime>
  <Words>11404</Words>
  <Application>Microsoft Macintosh PowerPoint</Application>
  <PresentationFormat>On-screen Show (4:3)</PresentationFormat>
  <Paragraphs>1967</Paragraphs>
  <Slides>117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31" baseType="lpstr">
      <vt:lpstr>-webkit-standard</vt:lpstr>
      <vt:lpstr>Arial</vt:lpstr>
      <vt:lpstr>Calibri</vt:lpstr>
      <vt:lpstr>Calibri Light</vt:lpstr>
      <vt:lpstr>Cambria</vt:lpstr>
      <vt:lpstr>Consolas</vt:lpstr>
      <vt:lpstr>Font Awesome 5 Free Regular</vt:lpstr>
      <vt:lpstr>Hoefler Text</vt:lpstr>
      <vt:lpstr>Quire Sans</vt:lpstr>
      <vt:lpstr>Tahoma</vt:lpstr>
      <vt:lpstr>Times</vt:lpstr>
      <vt:lpstr>Wingdings</vt:lpstr>
      <vt:lpstr>Office Theme</vt:lpstr>
      <vt:lpstr>1_Office Theme</vt:lpstr>
      <vt:lpstr>Enabling Efficient and Scalable  Read Disturbance Mitigation  via New Experimental Insights  into Modern Memory Chips</vt:lpstr>
      <vt:lpstr>Lack of Memory Isolation</vt:lpstr>
      <vt:lpstr>DRAM Read Disturbance</vt:lpstr>
      <vt:lpstr>DRAM Read Disturbance – Swimming Pool Analogy</vt:lpstr>
      <vt:lpstr>The RowHammer Vulnerability [Kim+, ISCA’14]</vt:lpstr>
      <vt:lpstr>Motivation</vt:lpstr>
      <vt:lpstr>Thesis Statement</vt:lpstr>
      <vt:lpstr>My Dissertation Works</vt:lpstr>
      <vt:lpstr>DRAM Testing Infrastructure</vt:lpstr>
      <vt:lpstr>DRAM Chips Tested</vt:lpstr>
      <vt:lpstr>DRAM Chips Tested</vt:lpstr>
      <vt:lpstr>DRAM Testing Methodology</vt:lpstr>
      <vt:lpstr>Key Findings: Temperature</vt:lpstr>
      <vt:lpstr>Attack Improvement 1:  Making DRAM Cells More Vulnerable</vt:lpstr>
      <vt:lpstr>Attack Improvement 2:  Temperature-Dependent Trigger</vt:lpstr>
      <vt:lpstr>Contributions to Understanding RowHammer</vt:lpstr>
      <vt:lpstr>My Dissertation Works</vt:lpstr>
      <vt:lpstr>Memory Access Patterns in Aggressor Row Active Time Analysis</vt:lpstr>
      <vt:lpstr>Key Findings: Memory Access Patterns</vt:lpstr>
      <vt:lpstr>Attack Improvement 3:  Bypassing Defenses with Aggressor Row Active Time</vt:lpstr>
      <vt:lpstr>Contributions to Understanding RowHammer</vt:lpstr>
      <vt:lpstr>RowPress [Luo+, ISCA 2023] (Follow up of our analysis)</vt:lpstr>
      <vt:lpstr>RowPress vs. RowHammer</vt:lpstr>
      <vt:lpstr>RowPress [Luo+, ISCA 2023]</vt:lpstr>
      <vt:lpstr>My Dissertation Works</vt:lpstr>
      <vt:lpstr>Spatial Variation in Read Disturbance Vulnerability Across DRAM Rows </vt:lpstr>
      <vt:lpstr>My Dissertation Works</vt:lpstr>
      <vt:lpstr>Motivation</vt:lpstr>
      <vt:lpstr>Motivation</vt:lpstr>
      <vt:lpstr>Problem</vt:lpstr>
      <vt:lpstr>Our Goal</vt:lpstr>
      <vt:lpstr>Tested DRAM Chips</vt:lpstr>
      <vt:lpstr>Key Takeaway from Real Chip Experiments</vt:lpstr>
      <vt:lpstr>Spatial Variation in the Minimum Hammer Count  to Induce the First Bitflip across DRAM Rows</vt:lpstr>
      <vt:lpstr>Spatial Variation in the Minimum Hammer Count  to Induce the First Bitflip across DRAM Rows</vt:lpstr>
      <vt:lpstr>Spatial Variation in the Minimum Hammer Count  to Induce the First Bitflip across DRAM Rows</vt:lpstr>
      <vt:lpstr>More Detailed Information in the Extended Version</vt:lpstr>
      <vt:lpstr>Svärd: Spatial Variation-Aware Read Disturbance Defenses</vt:lpstr>
      <vt:lpstr>Svärd: Integration with Existing Read Disturbance Solutions</vt:lpstr>
      <vt:lpstr>Svärd: Metadata Management</vt:lpstr>
      <vt:lpstr>Performance Evaluation</vt:lpstr>
      <vt:lpstr>Implications on Future Solutions</vt:lpstr>
      <vt:lpstr>Implications on Future Solutions</vt:lpstr>
      <vt:lpstr>Implications on Future Solutions</vt:lpstr>
      <vt:lpstr>Spatial Variation-Aware Read Disturbance Defenses</vt:lpstr>
      <vt:lpstr>Enabling Efficient and Scalable Solutions</vt:lpstr>
      <vt:lpstr>My Dissertation Works</vt:lpstr>
      <vt:lpstr>My Dissertation Works</vt:lpstr>
      <vt:lpstr>Current and Future Challenges</vt:lpstr>
      <vt:lpstr>Future Research for Better Memory Systems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Deeper Understanding of Physics and Vulnerabilities</vt:lpstr>
      <vt:lpstr>Future Research for Better Memory Systems</vt:lpstr>
      <vt:lpstr>Flexible and Intelligent Chips, Interfaces, Controllers</vt:lpstr>
      <vt:lpstr>Flexible and Intelligent Chips, Interfaces, Controllers</vt:lpstr>
      <vt:lpstr>Flexible and Intelligent Chips, Interfaces, Controllers</vt:lpstr>
      <vt:lpstr>Future Research for Better Memory Systems</vt:lpstr>
      <vt:lpstr>Cross-Layer Communication</vt:lpstr>
      <vt:lpstr>Cross-Layer Communication</vt:lpstr>
      <vt:lpstr>Future Research for Better Memory Systems</vt:lpstr>
      <vt:lpstr>Enabling Efficient and Scalable  Read Disturbance Mitigation  via New Experimental Insights  into Modern Memory Chips</vt:lpstr>
      <vt:lpstr>A Deeper Look into DRAM Read Disturbance</vt:lpstr>
      <vt:lpstr>Solutions to DRAM Read Disturbance</vt:lpstr>
      <vt:lpstr>Enabling Efficient and Scalable  Read Disturbance Mitigation  via New Experimental Insights  into Modern Memory Chips</vt:lpstr>
      <vt:lpstr>DRAM Organization</vt:lpstr>
      <vt:lpstr>Key Takeaways  from Spatial Variation Analysis</vt:lpstr>
      <vt:lpstr>Regularity in Spatial Variation of Read Disturbance across DRAM Rows </vt:lpstr>
      <vt:lpstr>Regularity in Spatial Variation of Read Disturbance across DRAM Rows </vt:lpstr>
      <vt:lpstr>Regularity in Spatial Variation of Read Disturbance across DRAM Rows </vt:lpstr>
      <vt:lpstr>Predictability of Read Disturbance Vulnerability</vt:lpstr>
      <vt:lpstr>My Dissertation Works</vt:lpstr>
      <vt:lpstr>A Closer Look into RowHammer</vt:lpstr>
      <vt:lpstr>Our Key Finding</vt:lpstr>
      <vt:lpstr>My Dissertation Works</vt:lpstr>
      <vt:lpstr>Compatibility  with Commodity DRAM Chips</vt:lpstr>
      <vt:lpstr>BlockHammer – HPCA 2021</vt:lpstr>
      <vt:lpstr>BlockHammer: Throttling Unsafe Accesses</vt:lpstr>
      <vt:lpstr>Spatial Variation-Aware Read Disturbance Defenses: Experimental Analysis of Real DRAM Chips  and Implications on Future Solutions </vt:lpstr>
      <vt:lpstr>More in the Paper (2/2): Aging Study</vt:lpstr>
      <vt:lpstr>More in the Paper (2/2): Aging Study</vt:lpstr>
      <vt:lpstr>Spatial Variation-Aware Read Disturbance Defenses: Experimental Analysis of Real DRAM Chips  and Implications on Future Solutions </vt:lpstr>
      <vt:lpstr>An Outlier Solution: Hydra</vt:lpstr>
      <vt:lpstr>Hydra Mitigation Mechanism</vt:lpstr>
      <vt:lpstr>Spatial Variation-Aware Read Disturbance Defenses: Experimental Analysis of Real DRAM Chips  and Implications on Future Solutions </vt:lpstr>
      <vt:lpstr>The Minimum Hammer Count to Induce the First Bitflip across DRAM Rows</vt:lpstr>
      <vt:lpstr>The Minimum Hammer Count to Induce the First Bitflip across DRAM Rows</vt:lpstr>
      <vt:lpstr>The Minimum Hammer Count to Induce the First Bitflip across DRAM Rows</vt:lpstr>
      <vt:lpstr>Spatial Variation-Aware Read Disturbance Defenses: Experimental Analysis of Real DRAM Chips  and Implications on Future Solutions </vt:lpstr>
      <vt:lpstr>The Read Disturbance Bit Error Rate across DRAM Rows</vt:lpstr>
      <vt:lpstr>The Read Disturbance Bit Error Rate across DRAM Rows</vt:lpstr>
      <vt:lpstr>The Read Disturbance Bit Error Rate across DRAM Rows</vt:lpstr>
      <vt:lpstr>Spatial Variation-Aware Read Disturbance Defenses: Experimental Analysis of Real DRAM Chips  and Implications on Future Solutions </vt:lpstr>
      <vt:lpstr>Two Main Types of DRAM Refresh</vt:lpstr>
      <vt:lpstr>Periodic Refresh with Increasing DRAM Chip Density</vt:lpstr>
      <vt:lpstr>Spatial Variation-Aware Read Disturbance Defenses: Experimental Analysis of Real DRAM Chips  and Implications on Future Solutions </vt:lpstr>
      <vt:lpstr>DRAM Organization</vt:lpstr>
      <vt:lpstr>DRAM Operation</vt:lpstr>
      <vt:lpstr>Circuit-Level Justification  Temperature Analysis</vt:lpstr>
      <vt:lpstr>RowHammer Mitigation Approaches</vt:lpstr>
      <vt:lpstr>RowHammer Mitigation across Generations</vt:lpstr>
      <vt:lpstr>RowPress [ISCA 2023]</vt:lpstr>
      <vt:lpstr>RowPress A New DRAM Read Disturbance Phenomenon</vt:lpstr>
      <vt:lpstr>Two Prime Examples of DRAM Read Disturbance: RowHammer and RowPress</vt:lpstr>
      <vt:lpstr>RowPress [ISCA 2023]</vt:lpstr>
      <vt:lpstr>Effect of RowPress on Spatial Variation  of Read Disturbance Vulnerability across Rows</vt:lpstr>
      <vt:lpstr>Effect of RowPress on the HCfirst Distribution</vt:lpstr>
      <vt:lpstr>Spatial Variation-Aware Read Disturbance Defenses: Experimental Analysis of Real DRAM Chips  and Implications on Future Solutions </vt:lpstr>
      <vt:lpstr>Cumulative Distribution of Spatial Features based on F1 Score</vt:lpstr>
      <vt:lpstr>Cumulative Distribution of Spatial Features based on F1 Score</vt:lpstr>
      <vt:lpstr>Spatial Variation-Aware Read Disturbance Defenses: Experimental Analysis of Real DRAM Chips  and Implications on Future Solutions </vt:lpstr>
      <vt:lpstr>Svärd: Spatial Variation-Aware Read Disturbance Defenses Integration Examples with Existing Defenses</vt:lpstr>
      <vt:lpstr>Svärd: Spatial Variation-Aware Read Disturbance Defenses Example Implementation 1</vt:lpstr>
      <vt:lpstr>Svärd: Spatial Variation-Aware Read Disturbance Defenses Example Implementation 2</vt:lpstr>
      <vt:lpstr>Spatial Variation-Aware Read Disturbance Defenses: Experimental Analysis of Real DRAM Chips  and Implications on Future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Giray YAĞLIKÇI</dc:creator>
  <cp:lastModifiedBy>Abdullah Giray YAĞLIKÇI</cp:lastModifiedBy>
  <cp:revision>117</cp:revision>
  <dcterms:created xsi:type="dcterms:W3CDTF">2023-10-17T14:07:22Z</dcterms:created>
  <dcterms:modified xsi:type="dcterms:W3CDTF">2024-03-10T12:43:12Z</dcterms:modified>
</cp:coreProperties>
</file>